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3"/>
  </p:notesMasterIdLst>
  <p:sldIdLst>
    <p:sldId id="281" r:id="rId5"/>
    <p:sldId id="256" r:id="rId6"/>
    <p:sldId id="262" r:id="rId7"/>
    <p:sldId id="263" r:id="rId8"/>
    <p:sldId id="264" r:id="rId9"/>
    <p:sldId id="265" r:id="rId10"/>
    <p:sldId id="266" r:id="rId11"/>
    <p:sldId id="267" r:id="rId12"/>
    <p:sldId id="269" r:id="rId13"/>
    <p:sldId id="270" r:id="rId14"/>
    <p:sldId id="271" r:id="rId15"/>
    <p:sldId id="273" r:id="rId16"/>
    <p:sldId id="282" r:id="rId17"/>
    <p:sldId id="276" r:id="rId18"/>
    <p:sldId id="283" r:id="rId19"/>
    <p:sldId id="278" r:id="rId20"/>
    <p:sldId id="279" r:id="rId21"/>
    <p:sldId id="28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592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3" d="100"/>
          <a:sy n="73" d="100"/>
        </p:scale>
        <p:origin x="40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12/4/2023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‹N°›</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fr-FR"/>
              <a:t>Modifiez le style du titre</a:t>
            </a:r>
            <a:endParaRPr lang="en-US"/>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sp>
        <p:nvSpPr>
          <p:cNvPr id="7" name="Date Placeholder 6"/>
          <p:cNvSpPr>
            <a:spLocks noGrp="1"/>
          </p:cNvSpPr>
          <p:nvPr>
            <p:ph type="dt" sz="half" idx="10"/>
          </p:nvPr>
        </p:nvSpPr>
        <p:spPr/>
        <p:txBody>
          <a:bodyPr/>
          <a:lstStyle/>
          <a:p>
            <a:fld id="{1CAFE9EF-BFD3-43EA-A868-783EE64D3026}" type="datetime1">
              <a:rPr lang="en-US" smtClean="0"/>
              <a:t>12/4/2023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fr-FR"/>
              <a:t>Modifiez le style du titre</a:t>
            </a:r>
            <a:endParaRPr lang="en-US"/>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dirty="0"/>
              <a:t>Cliquez sur l'icône pour ajouter une image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FF715DF4-6503-424C-B89D-B31483AF0BFD}" type="datetime1">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fr-FR"/>
              <a:t>Modifiez le style du titre</a:t>
            </a:r>
            <a:endParaRPr lang="en-US"/>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D9BEE408-CEE3-4069-B613-CB32C19D6587}" type="datetime1">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fr-FR"/>
              <a:t>Modifiez le style du titre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194680C5-3949-48B3-AAD0-C6AC4D6634A8}" type="datetime1">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fr-FR"/>
              <a:t>Modifiez le style du titre</a:t>
            </a:r>
            <a:endParaRPr lang="en-US"/>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55451F9A-4BC0-4BDC-9C0A-439930D3F628}" type="datetime1">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fr-FR"/>
              <a:t>Modifiez le style du titre</a:t>
            </a:r>
            <a:endParaRPr lang="en-US"/>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fr-FR"/>
              <a:t>Cliquez pour modifier les styles du texte du masque</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fr-FR"/>
              <a:t>Cliquez pour modifier les styles du texte du masque</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D4C190EB-8738-400A-AFF7-6D1DEC6B76AF}" type="datetime1">
              <a:rPr lang="en-US" smtClean="0"/>
              <a:t>12/4/2023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fr-FR"/>
              <a:t>Modifiez le style du titre</a:t>
            </a:r>
            <a:endParaRPr lang="en-US"/>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dirty="0"/>
              <a:t>Cliquez sur l'icône pour ajouter une image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dirty="0"/>
              <a:t>Cliquez sur l'icône pour ajouter une image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dirty="0"/>
              <a:t>Cliquez sur l'icône pour ajouter une image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3" name="Date Placeholder 2"/>
          <p:cNvSpPr>
            <a:spLocks noGrp="1"/>
          </p:cNvSpPr>
          <p:nvPr>
            <p:ph type="dt" sz="half" idx="10"/>
          </p:nvPr>
        </p:nvSpPr>
        <p:spPr/>
        <p:txBody>
          <a:bodyPr/>
          <a:lstStyle/>
          <a:p>
            <a:fld id="{A4A0F0B9-B198-4467-8481-337D4552AC07}" type="datetime1">
              <a:rPr lang="en-US" smtClean="0"/>
              <a:t>12/4/2023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p:cNvSpPr>
            <a:spLocks noGrp="1"/>
          </p:cNvSpPr>
          <p:nvPr>
            <p:ph type="dt" sz="half" idx="10"/>
          </p:nvPr>
        </p:nvSpPr>
        <p:spPr/>
        <p:txBody>
          <a:bodyPr/>
          <a:lstStyle/>
          <a:p>
            <a:fld id="{B5A7E8C0-DCD6-4618-824E-E5B47E37F774}" type="datetime1">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fr-FR"/>
              <a:t>Modifiez le style du titre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p:cNvSpPr>
            <a:spLocks noGrp="1"/>
          </p:cNvSpPr>
          <p:nvPr>
            <p:ph type="dt" sz="half" idx="10"/>
          </p:nvPr>
        </p:nvSpPr>
        <p:spPr/>
        <p:txBody>
          <a:bodyPr/>
          <a:lstStyle/>
          <a:p>
            <a:fld id="{82C6133B-A04A-40C7-999B-6B964B69F57E}" type="datetime1">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fr-FR"/>
              <a:t>Modifiez le style du titre</a:t>
            </a:r>
            <a:endParaRPr lang="en-US"/>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p:cNvSpPr>
            <a:spLocks noGrp="1"/>
          </p:cNvSpPr>
          <p:nvPr>
            <p:ph type="dt" sz="half" idx="10"/>
          </p:nvPr>
        </p:nvSpPr>
        <p:spPr/>
        <p:txBody>
          <a:bodyPr/>
          <a:lstStyle/>
          <a:p>
            <a:fld id="{0D466FB9-D28B-49B1-96AA-2DC4A0B82672}" type="datetime1">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fr-FR"/>
              <a:t>Modifiez le style du titre</a:t>
            </a:r>
            <a:endParaRPr lang="en-US"/>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a:p>
        </p:txBody>
      </p:sp>
      <p:sp>
        <p:nvSpPr>
          <p:cNvPr id="4" name="Date Placeholder 3"/>
          <p:cNvSpPr>
            <a:spLocks noGrp="1"/>
          </p:cNvSpPr>
          <p:nvPr>
            <p:ph type="dt" sz="half" idx="10"/>
          </p:nvPr>
        </p:nvSpPr>
        <p:spPr/>
        <p:txBody>
          <a:bodyPr/>
          <a:lstStyle/>
          <a:p>
            <a:fld id="{36763742-95DB-4727-9E2D-E67133874C57}" type="datetime1">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Content Placeholder 2"/>
          <p:cNvSpPr>
            <a:spLocks noGrp="1"/>
          </p:cNvSpPr>
          <p:nvPr>
            <p:ph sz="half" idx="1"/>
          </p:nvPr>
        </p:nvSpPr>
        <p:spPr>
          <a:xfrm>
            <a:off x="1120000" y="1825625"/>
            <a:ext cx="5025216"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Content Placeholder 3"/>
          <p:cNvSpPr>
            <a:spLocks noGrp="1"/>
          </p:cNvSpPr>
          <p:nvPr>
            <p:ph sz="half" idx="2"/>
          </p:nvPr>
        </p:nvSpPr>
        <p:spPr>
          <a:xfrm>
            <a:off x="6319840" y="1825625"/>
            <a:ext cx="503396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Date Placeholder 4"/>
          <p:cNvSpPr>
            <a:spLocks noGrp="1"/>
          </p:cNvSpPr>
          <p:nvPr>
            <p:ph type="dt" sz="half" idx="10"/>
          </p:nvPr>
        </p:nvSpPr>
        <p:spPr/>
        <p:txBody>
          <a:bodyPr/>
          <a:lstStyle/>
          <a:p>
            <a:fld id="{C8F4C757-AC18-4BD4-B58D-C09C7F56266E}" type="datetime1">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fr-FR"/>
              <a:t>Modifiez le style du titre</a:t>
            </a:r>
            <a:endParaRPr lang="en-US"/>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120000" y="2505075"/>
            <a:ext cx="5025216"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fr-FR"/>
              <a:t>Cliquez pour modifier les styles du texte du masque</a:t>
            </a:r>
          </a:p>
        </p:txBody>
      </p:sp>
      <p:sp>
        <p:nvSpPr>
          <p:cNvPr id="6" name="Content Placeholder 5"/>
          <p:cNvSpPr>
            <a:spLocks noGrp="1"/>
          </p:cNvSpPr>
          <p:nvPr>
            <p:ph sz="quarter" idx="4"/>
          </p:nvPr>
        </p:nvSpPr>
        <p:spPr>
          <a:xfrm>
            <a:off x="6319840" y="2505075"/>
            <a:ext cx="503554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7" name="Date Placeholder 6"/>
          <p:cNvSpPr>
            <a:spLocks noGrp="1"/>
          </p:cNvSpPr>
          <p:nvPr>
            <p:ph type="dt" sz="half" idx="10"/>
          </p:nvPr>
        </p:nvSpPr>
        <p:spPr/>
        <p:txBody>
          <a:bodyPr/>
          <a:lstStyle/>
          <a:p>
            <a:fld id="{95A06CBA-D419-41FA-8B3E-D17E24A5F335}" type="datetime1">
              <a:rPr lang="en-US" smtClean="0"/>
              <a:t>12/4/2023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a:p>
        </p:txBody>
      </p:sp>
      <p:sp>
        <p:nvSpPr>
          <p:cNvPr id="3" name="Date Placeholder 2"/>
          <p:cNvSpPr>
            <a:spLocks noGrp="1"/>
          </p:cNvSpPr>
          <p:nvPr>
            <p:ph type="dt" sz="half" idx="10"/>
          </p:nvPr>
        </p:nvSpPr>
        <p:spPr/>
        <p:txBody>
          <a:bodyPr/>
          <a:lstStyle/>
          <a:p>
            <a:fld id="{9624B8EF-695A-4D91-86E6-BD3ABF986DC6}" type="datetime1">
              <a:rPr lang="en-US" smtClean="0"/>
              <a:t>12/4/2023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12/4/2023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Content Placeholder 2"/>
          <p:cNvSpPr>
            <a:spLocks noGrp="1"/>
          </p:cNvSpPr>
          <p:nvPr>
            <p:ph idx="1"/>
          </p:nvPr>
        </p:nvSpPr>
        <p:spPr>
          <a:xfrm>
            <a:off x="5183188" y="987425"/>
            <a:ext cx="6172200" cy="4873625"/>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80423360-0F07-4AD4-AAF8-61579BDE5A02}" type="datetime1">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dirty="0"/>
              <a:t>Cliquez sur l'icône pour ajouter une image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B135D3E4-AEF6-4C0D-955F-4975ADE12833}" type="datetime1">
              <a:rPr lang="en-US" smtClean="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12/4/2023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‹N°›</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up close image of waves">
            <a:extLst>
              <a:ext uri="{FF2B5EF4-FFF2-40B4-BE49-F238E27FC236}">
                <a16:creationId xmlns:a16="http://schemas.microsoft.com/office/drawing/2014/main" id="{75925747-7C97-6F28-87A9-B7683990D5B6}"/>
              </a:ext>
            </a:extLst>
          </p:cNvPr>
          <p:cNvPicPr>
            <a:picLocks noChangeAspect="1"/>
          </p:cNvPicPr>
          <p:nvPr/>
        </p:nvPicPr>
        <p:blipFill rotWithShape="1">
          <a:blip r:embed="rId4">
            <a:alphaModFix amt="41000"/>
          </a:blip>
          <a:srcRect l="9091" t="3462" b="19929"/>
          <a:stretch/>
        </p:blipFill>
        <p:spPr>
          <a:xfrm>
            <a:off x="20" y="1"/>
            <a:ext cx="12191980" cy="6858000"/>
          </a:xfrm>
          <a:prstGeom prst="rect">
            <a:avLst/>
          </a:prstGeom>
        </p:spPr>
      </p:pic>
      <p:sp>
        <p:nvSpPr>
          <p:cNvPr id="3" name="Title 1">
            <a:extLst>
              <a:ext uri="{FF2B5EF4-FFF2-40B4-BE49-F238E27FC236}">
                <a16:creationId xmlns:a16="http://schemas.microsoft.com/office/drawing/2014/main" id="{9C161CC9-D266-9FAF-EB18-098640B7CA5A}"/>
              </a:ext>
            </a:extLst>
          </p:cNvPr>
          <p:cNvSpPr txBox="1">
            <a:spLocks/>
          </p:cNvSpPr>
          <p:nvPr>
            <p:custDataLst>
              <p:tags r:id="rId1"/>
            </p:custDataLst>
          </p:nvPr>
        </p:nvSpPr>
        <p:spPr>
          <a:xfrm>
            <a:off x="1750774" y="128129"/>
            <a:ext cx="8951552" cy="12961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a:lstStyle>
          <a:p>
            <a:pPr algn="ctr"/>
            <a:r>
              <a:rPr lang="fr-FR" sz="3600" b="1" dirty="0">
                <a:solidFill>
                  <a:schemeClr val="tx1"/>
                </a:solidFill>
                <a:latin typeface="+mn-lt"/>
                <a:cs typeface="Arial" panose="020B0604020202020204" pitchFamily="34" charset="0"/>
              </a:rPr>
              <a:t>REPUBLIQUE</a:t>
            </a:r>
            <a:r>
              <a:rPr lang="fr-FR" sz="4000" b="1" dirty="0">
                <a:solidFill>
                  <a:schemeClr val="tx1"/>
                </a:solidFill>
                <a:latin typeface="+mn-lt"/>
                <a:cs typeface="Arial" panose="020B0604020202020204" pitchFamily="34" charset="0"/>
              </a:rPr>
              <a:t> DE GUINEE</a:t>
            </a:r>
            <a:br>
              <a:rPr lang="fr-FR" sz="4000" b="1" u="sng" dirty="0">
                <a:solidFill>
                  <a:srgbClr val="FF0000"/>
                </a:solidFill>
                <a:latin typeface="+mn-lt"/>
                <a:cs typeface="Arial" panose="020B0604020202020204" pitchFamily="34" charset="0"/>
              </a:rPr>
            </a:br>
            <a:r>
              <a:rPr lang="fr-FR" sz="3600" b="1" dirty="0">
                <a:solidFill>
                  <a:srgbClr val="FF0000"/>
                </a:solidFill>
                <a:latin typeface="+mn-lt"/>
                <a:cs typeface="Arial" panose="020B0604020202020204" pitchFamily="34" charset="0"/>
              </a:rPr>
              <a:t>Travail</a:t>
            </a:r>
            <a:r>
              <a:rPr lang="fr-FR" sz="3600" b="1" dirty="0">
                <a:solidFill>
                  <a:schemeClr val="tx1"/>
                </a:solidFill>
                <a:latin typeface="+mn-lt"/>
                <a:cs typeface="Arial" panose="020B0604020202020204" pitchFamily="34" charset="0"/>
              </a:rPr>
              <a:t>-</a:t>
            </a:r>
            <a:r>
              <a:rPr lang="fr-FR" sz="3600" b="1" dirty="0">
                <a:solidFill>
                  <a:srgbClr val="FFC000"/>
                </a:solidFill>
                <a:latin typeface="+mn-lt"/>
                <a:cs typeface="Arial" panose="020B0604020202020204" pitchFamily="34" charset="0"/>
              </a:rPr>
              <a:t>justice</a:t>
            </a:r>
            <a:r>
              <a:rPr lang="fr-FR" sz="3600" b="1" dirty="0">
                <a:solidFill>
                  <a:schemeClr val="tx1"/>
                </a:solidFill>
                <a:latin typeface="+mn-lt"/>
                <a:cs typeface="Arial" panose="020B0604020202020204" pitchFamily="34" charset="0"/>
              </a:rPr>
              <a:t>-</a:t>
            </a:r>
            <a:r>
              <a:rPr lang="fr-FR" sz="3600" b="1" dirty="0">
                <a:solidFill>
                  <a:srgbClr val="00B050"/>
                </a:solidFill>
                <a:latin typeface="+mn-lt"/>
                <a:cs typeface="Arial" panose="020B0604020202020204" pitchFamily="34" charset="0"/>
              </a:rPr>
              <a:t>solidarité</a:t>
            </a:r>
            <a:endParaRPr lang="fr-FR" sz="2800" b="1" dirty="0">
              <a:latin typeface="+mn-lt"/>
              <a:cs typeface="Arial" panose="020B0604020202020204" pitchFamily="34" charset="0"/>
            </a:endParaRPr>
          </a:p>
        </p:txBody>
      </p:sp>
      <p:sp>
        <p:nvSpPr>
          <p:cNvPr id="4" name="Title 1">
            <a:extLst>
              <a:ext uri="{FF2B5EF4-FFF2-40B4-BE49-F238E27FC236}">
                <a16:creationId xmlns:a16="http://schemas.microsoft.com/office/drawing/2014/main" id="{BE916124-B2B7-05F3-4F13-8881085A1D94}"/>
              </a:ext>
            </a:extLst>
          </p:cNvPr>
          <p:cNvSpPr txBox="1">
            <a:spLocks/>
          </p:cNvSpPr>
          <p:nvPr>
            <p:custDataLst>
              <p:tags r:id="rId2"/>
            </p:custDataLst>
          </p:nvPr>
        </p:nvSpPr>
        <p:spPr>
          <a:xfrm>
            <a:off x="1086677" y="1224388"/>
            <a:ext cx="9817134" cy="1214012"/>
          </a:xfrm>
          <a:prstGeom prst="rect">
            <a:avLst/>
          </a:prstGeom>
        </p:spPr>
        <p:txBody>
          <a:bodyPr vert="horz" lIns="91440" tIns="45720" rIns="91440" bIns="45720" rtlCol="0" anchor="t">
            <a:noAutofit/>
          </a:bodyPr>
          <a:lstStyle>
            <a:lvl1pPr algn="r" defTabSz="914400" rtl="0" eaLnBrk="1" latinLnBrk="0" hangingPunct="1">
              <a:spcBef>
                <a:spcPct val="0"/>
              </a:spcBef>
              <a:buNone/>
              <a:defRPr kumimoji="0" lang="fr-FR" sz="4400" b="1" kern="1200" cap="small" baseline="0">
                <a:solidFill>
                  <a:srgbClr val="003300"/>
                </a:solidFill>
                <a:latin typeface="+mj-lt"/>
                <a:ea typeface="+mj-ea"/>
                <a:cs typeface="+mj-cs"/>
              </a:defRPr>
            </a:lvl1pPr>
          </a:lstStyle>
          <a:p>
            <a:pPr algn="ctr"/>
            <a:r>
              <a:rPr lang="fr-FR" sz="3600" dirty="0">
                <a:ln>
                  <a:solidFill>
                    <a:schemeClr val="tx1"/>
                  </a:solidFill>
                </a:ln>
                <a:solidFill>
                  <a:schemeClr val="tx1"/>
                </a:solidFill>
                <a:latin typeface="+mn-lt"/>
                <a:cs typeface="Arial" panose="020B0604020202020204" pitchFamily="34" charset="0"/>
              </a:rPr>
              <a:t>ministère de l’enseignement supérieur de la recherche scientifique et de l’innovation</a:t>
            </a:r>
          </a:p>
        </p:txBody>
      </p:sp>
      <p:sp>
        <p:nvSpPr>
          <p:cNvPr id="5" name="ZoneTexte 4">
            <a:extLst>
              <a:ext uri="{FF2B5EF4-FFF2-40B4-BE49-F238E27FC236}">
                <a16:creationId xmlns:a16="http://schemas.microsoft.com/office/drawing/2014/main" id="{059B08CF-3309-F96D-AC28-0D1D66687AB1}"/>
              </a:ext>
            </a:extLst>
          </p:cNvPr>
          <p:cNvSpPr txBox="1"/>
          <p:nvPr/>
        </p:nvSpPr>
        <p:spPr>
          <a:xfrm>
            <a:off x="609600" y="2497992"/>
            <a:ext cx="10468216" cy="1107705"/>
          </a:xfrm>
          <a:prstGeom prst="rect">
            <a:avLst/>
          </a:prstGeom>
        </p:spPr>
        <p:txBody>
          <a:bodyPr vert="horz" lIns="91440" tIns="45720" rIns="91440" bIns="45720" rtlCol="0" anchor="t">
            <a:noAutofit/>
          </a:bodyPr>
          <a:lstStyle>
            <a:defPPr>
              <a:defRPr lang="fr-FR"/>
            </a:defPPr>
            <a:lvl1pPr algn="ctr">
              <a:spcBef>
                <a:spcPct val="0"/>
              </a:spcBef>
              <a:buNone/>
              <a:defRPr kumimoji="0" sz="3200" b="0" cap="small" baseline="0">
                <a:ln>
                  <a:solidFill>
                    <a:schemeClr val="tx1"/>
                  </a:solidFill>
                </a:ln>
                <a:latin typeface="Bahnschrift Condensed"/>
                <a:ea typeface="+mj-ea"/>
                <a:cs typeface="Times New Roman" pitchFamily="18" charset="0"/>
              </a:defRPr>
            </a:lvl1pPr>
          </a:lstStyle>
          <a:p>
            <a:r>
              <a:rPr lang="fr-FR" sz="3600" dirty="0">
                <a:latin typeface="+mn-lt"/>
              </a:rPr>
              <a:t>INSTITUT SUPERIEUR DE TECHNOLOGIE DE MAMOU</a:t>
            </a:r>
          </a:p>
        </p:txBody>
      </p:sp>
      <p:sp>
        <p:nvSpPr>
          <p:cNvPr id="6" name="ZoneTexte 5">
            <a:extLst>
              <a:ext uri="{FF2B5EF4-FFF2-40B4-BE49-F238E27FC236}">
                <a16:creationId xmlns:a16="http://schemas.microsoft.com/office/drawing/2014/main" id="{CB0CF038-17FE-D06D-DA53-B3443FB1C3D5}"/>
              </a:ext>
            </a:extLst>
          </p:cNvPr>
          <p:cNvSpPr txBox="1"/>
          <p:nvPr/>
        </p:nvSpPr>
        <p:spPr>
          <a:xfrm>
            <a:off x="1833216" y="5044171"/>
            <a:ext cx="8064896" cy="522078"/>
          </a:xfrm>
          <a:prstGeom prst="rect">
            <a:avLst/>
          </a:prstGeom>
        </p:spPr>
        <p:txBody>
          <a:bodyPr vert="horz" lIns="91440" tIns="45720" rIns="91440" bIns="45720" rtlCol="0" anchor="t">
            <a:noAutofit/>
          </a:bodyPr>
          <a:lstStyle>
            <a:defPPr>
              <a:defRPr lang="fr-FR"/>
            </a:defPPr>
            <a:lvl1pPr algn="ctr">
              <a:spcBef>
                <a:spcPct val="0"/>
              </a:spcBef>
              <a:buNone/>
              <a:defRPr kumimoji="0" sz="3200" b="0" cap="small" baseline="0">
                <a:ln>
                  <a:solidFill>
                    <a:schemeClr val="tx1"/>
                  </a:solidFill>
                </a:ln>
                <a:latin typeface="Bahnschrift Condensed"/>
                <a:ea typeface="+mj-ea"/>
                <a:cs typeface="Times New Roman" pitchFamily="18" charset="0"/>
              </a:defRPr>
            </a:lvl1pPr>
          </a:lstStyle>
          <a:p>
            <a:r>
              <a:rPr lang="fr-FR" dirty="0">
                <a:latin typeface="+mn-lt"/>
                <a:cs typeface="Arial" panose="020B0604020202020204" pitchFamily="34" charset="0"/>
              </a:rPr>
              <a:t>DEPARTEMENT: GENIE INFORMATIQUE</a:t>
            </a:r>
          </a:p>
        </p:txBody>
      </p:sp>
      <p:sp>
        <p:nvSpPr>
          <p:cNvPr id="7" name="ZoneTexte 6">
            <a:extLst>
              <a:ext uri="{FF2B5EF4-FFF2-40B4-BE49-F238E27FC236}">
                <a16:creationId xmlns:a16="http://schemas.microsoft.com/office/drawing/2014/main" id="{08028D5B-D540-E68B-9577-393DFBC53D5A}"/>
              </a:ext>
            </a:extLst>
          </p:cNvPr>
          <p:cNvSpPr txBox="1"/>
          <p:nvPr/>
        </p:nvSpPr>
        <p:spPr>
          <a:xfrm>
            <a:off x="3927826" y="5544258"/>
            <a:ext cx="4248472" cy="1077218"/>
          </a:xfrm>
          <a:prstGeom prst="rect">
            <a:avLst/>
          </a:prstGeom>
        </p:spPr>
        <p:txBody>
          <a:bodyPr vert="horz" lIns="91440" tIns="45720" rIns="91440" bIns="45720" rtlCol="0" anchor="t">
            <a:noAutofit/>
          </a:bodyPr>
          <a:lstStyle>
            <a:defPPr>
              <a:defRPr lang="fr-FR"/>
            </a:defPPr>
            <a:lvl1pPr algn="ctr">
              <a:spcBef>
                <a:spcPct val="0"/>
              </a:spcBef>
              <a:buNone/>
              <a:defRPr kumimoji="0" sz="3200" b="0" cap="small" baseline="0">
                <a:ln>
                  <a:solidFill>
                    <a:schemeClr val="tx1"/>
                  </a:solidFill>
                </a:ln>
                <a:latin typeface="Bahnschrift Condensed"/>
                <a:ea typeface="+mj-ea"/>
                <a:cs typeface="Times New Roman" pitchFamily="18" charset="0"/>
              </a:defRPr>
            </a:lvl1pPr>
          </a:lstStyle>
          <a:p>
            <a:r>
              <a:rPr lang="fr-FR" dirty="0">
                <a:latin typeface="+mn-lt"/>
              </a:rPr>
              <a:t>Promotion 16</a:t>
            </a:r>
          </a:p>
          <a:p>
            <a:r>
              <a:rPr lang="fr-FR" dirty="0">
                <a:latin typeface="+mn-lt"/>
              </a:rPr>
              <a:t>Groupe V</a:t>
            </a:r>
          </a:p>
        </p:txBody>
      </p:sp>
      <p:pic>
        <p:nvPicPr>
          <p:cNvPr id="8" name="Image 7">
            <a:extLst>
              <a:ext uri="{FF2B5EF4-FFF2-40B4-BE49-F238E27FC236}">
                <a16:creationId xmlns:a16="http://schemas.microsoft.com/office/drawing/2014/main" id="{C015A522-BF33-9B2C-ABAF-92698EBBCC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58616" y="3625764"/>
            <a:ext cx="1434691" cy="1406375"/>
          </a:xfrm>
          <a:prstGeom prst="rect">
            <a:avLst/>
          </a:prstGeom>
        </p:spPr>
      </p:pic>
    </p:spTree>
    <p:extLst>
      <p:ext uri="{BB962C8B-B14F-4D97-AF65-F5344CB8AC3E}">
        <p14:creationId xmlns:p14="http://schemas.microsoft.com/office/powerpoint/2010/main" val="1701477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algn="ctr"/>
            <a:r>
              <a:rPr lang="en-US" sz="4000" dirty="0">
                <a:cs typeface="Calibri" panose="020F0502020204030204" pitchFamily="34" charset="0"/>
              </a:rPr>
              <a:t>Les  profils</a:t>
            </a:r>
          </a:p>
        </p:txBody>
      </p:sp>
      <p:sp>
        <p:nvSpPr>
          <p:cNvPr id="2" name="ZoneTexte 1">
            <a:extLst>
              <a:ext uri="{FF2B5EF4-FFF2-40B4-BE49-F238E27FC236}">
                <a16:creationId xmlns:a16="http://schemas.microsoft.com/office/drawing/2014/main" id="{AC543692-F43A-7E08-68A9-92EC9BFF33B5}"/>
              </a:ext>
            </a:extLst>
          </p:cNvPr>
          <p:cNvSpPr txBox="1"/>
          <p:nvPr/>
        </p:nvSpPr>
        <p:spPr>
          <a:xfrm>
            <a:off x="128016" y="984477"/>
            <a:ext cx="11969496" cy="1200329"/>
          </a:xfrm>
          <a:prstGeom prst="rect">
            <a:avLst/>
          </a:prstGeom>
          <a:noFill/>
        </p:spPr>
        <p:txBody>
          <a:bodyPr wrap="square">
            <a:spAutoFit/>
          </a:bodyPr>
          <a:lstStyle/>
          <a:p>
            <a:r>
              <a:rPr lang="fr-FR" b="1" dirty="0">
                <a:latin typeface="Calibri" panose="020F0502020204030204" pitchFamily="34" charset="0"/>
                <a:ea typeface="Calibri" panose="020F0502020204030204" pitchFamily="34" charset="0"/>
                <a:cs typeface="Calibri" panose="020F0502020204030204" pitchFamily="34" charset="0"/>
              </a:rPr>
              <a:t>1. La représentation d’un profil</a:t>
            </a:r>
            <a:endParaRPr lang="fr-GN" dirty="0">
              <a:latin typeface="Calibri" panose="020F0502020204030204" pitchFamily="34" charset="0"/>
              <a:ea typeface="Calibri" panose="020F0502020204030204" pitchFamily="34" charset="0"/>
              <a:cs typeface="Calibri" panose="020F0502020204030204" pitchFamily="34" charset="0"/>
            </a:endParaRPr>
          </a:p>
          <a:p>
            <a:r>
              <a:rPr lang="fr-FR" dirty="0">
                <a:latin typeface="Calibri" panose="020F0502020204030204" pitchFamily="34" charset="0"/>
                <a:ea typeface="Calibri" panose="020F0502020204030204" pitchFamily="34" charset="0"/>
                <a:cs typeface="Calibri" panose="020F0502020204030204" pitchFamily="34" charset="0"/>
              </a:rPr>
              <a:t>Un profil est représenté par un paquetage de profil, à savoir un paquetage muni du stéréotype «profile» détaillant tous les éléments qu’il contient ainsi que les métaclasses qu’il étend. La figure ci-dessous illustre un exemple de profil appelé ChevauxSport.</a:t>
            </a:r>
            <a:endParaRPr lang="fr-GN" dirty="0">
              <a:latin typeface="Calibri" panose="020F0502020204030204" pitchFamily="34" charset="0"/>
              <a:ea typeface="Calibri" panose="020F0502020204030204" pitchFamily="34" charset="0"/>
              <a:cs typeface="Calibri" panose="020F0502020204030204" pitchFamily="34" charset="0"/>
            </a:endParaRPr>
          </a:p>
        </p:txBody>
      </p:sp>
      <p:sp>
        <p:nvSpPr>
          <p:cNvPr id="6" name="ZoneTexte 5">
            <a:extLst>
              <a:ext uri="{FF2B5EF4-FFF2-40B4-BE49-F238E27FC236}">
                <a16:creationId xmlns:a16="http://schemas.microsoft.com/office/drawing/2014/main" id="{AF02506E-C6CE-1845-14E5-F5EFE7F194C6}"/>
              </a:ext>
            </a:extLst>
          </p:cNvPr>
          <p:cNvSpPr txBox="1"/>
          <p:nvPr/>
        </p:nvSpPr>
        <p:spPr>
          <a:xfrm>
            <a:off x="161545" y="4475799"/>
            <a:ext cx="11935967" cy="2308324"/>
          </a:xfrm>
          <a:prstGeom prst="rect">
            <a:avLst/>
          </a:prstGeom>
          <a:noFill/>
        </p:spPr>
        <p:txBody>
          <a:bodyPr wrap="square">
            <a:spAutoFit/>
          </a:bodyPr>
          <a:lstStyle>
            <a:defPPr>
              <a:defRPr lang="en-US"/>
            </a:defPPr>
            <a:lvl1pPr>
              <a:defRPr b="1"/>
            </a:lvl1pPr>
          </a:lstStyle>
          <a:p>
            <a:r>
              <a:rPr lang="fr-FR" dirty="0">
                <a:latin typeface="Calibri" panose="020F0502020204030204" pitchFamily="34" charset="0"/>
                <a:ea typeface="Calibri" panose="020F0502020204030204" pitchFamily="34" charset="0"/>
                <a:cs typeface="Calibri" panose="020F0502020204030204" pitchFamily="34" charset="0"/>
              </a:rPr>
              <a:t>2. La relation de référence</a:t>
            </a:r>
            <a:endParaRPr lang="fr-GN" dirty="0">
              <a:latin typeface="Calibri" panose="020F0502020204030204" pitchFamily="34" charset="0"/>
              <a:ea typeface="Calibri" panose="020F0502020204030204" pitchFamily="34" charset="0"/>
              <a:cs typeface="Calibri" panose="020F0502020204030204" pitchFamily="34" charset="0"/>
            </a:endParaRPr>
          </a:p>
          <a:p>
            <a:r>
              <a:rPr lang="fr-FR" b="0" dirty="0">
                <a:latin typeface="Calibri" panose="020F0502020204030204" pitchFamily="34" charset="0"/>
                <a:ea typeface="Calibri" panose="020F0502020204030204" pitchFamily="34" charset="0"/>
                <a:cs typeface="Calibri" panose="020F0502020204030204" pitchFamily="34" charset="0"/>
              </a:rPr>
              <a:t>La relation de référence permet d’importer une ou plusieurs métaclasses depuis un métamodèle vers un profil où elles deviennent visibles par tout modèle appliquant ce profil. Il est possible d’importer implicitement toutes les métaclasses du métamodèle dans le profil. Une autre possibilité est de choisir explicitement les métaclasses à importer dans le profil. Enfin, il est possible d’étendre une métaclasse sans l’importer. Dans ce cas, seules ses instances étendues par le stéréotype sont visibles.</a:t>
            </a:r>
            <a:endParaRPr lang="fr-GN" b="0" dirty="0">
              <a:latin typeface="Calibri" panose="020F0502020204030204" pitchFamily="34" charset="0"/>
              <a:ea typeface="Calibri" panose="020F0502020204030204" pitchFamily="34" charset="0"/>
              <a:cs typeface="Calibri" panose="020F0502020204030204" pitchFamily="34" charset="0"/>
            </a:endParaRPr>
          </a:p>
          <a:p>
            <a:r>
              <a:rPr lang="fr-FR" b="0" dirty="0">
                <a:latin typeface="Calibri" panose="020F0502020204030204" pitchFamily="34" charset="0"/>
                <a:ea typeface="Calibri" panose="020F0502020204030204" pitchFamily="34" charset="0"/>
                <a:cs typeface="Calibri" panose="020F0502020204030204" pitchFamily="34" charset="0"/>
              </a:rPr>
              <a:t>Le premier cas où toutes les métaclasses du métamodèle UML sont implicitement importées dans le profil Chevaux est illustré à la figure suivante.</a:t>
            </a:r>
            <a:endParaRPr lang="fr-GN" b="0" dirty="0">
              <a:latin typeface="Calibri" panose="020F0502020204030204" pitchFamily="34" charset="0"/>
              <a:ea typeface="Calibri" panose="020F0502020204030204" pitchFamily="34" charset="0"/>
              <a:cs typeface="Calibri" panose="020F0502020204030204" pitchFamily="34" charset="0"/>
            </a:endParaRPr>
          </a:p>
        </p:txBody>
      </p:sp>
      <p:pic>
        <p:nvPicPr>
          <p:cNvPr id="4" name="Image 3">
            <a:extLst>
              <a:ext uri="{FF2B5EF4-FFF2-40B4-BE49-F238E27FC236}">
                <a16:creationId xmlns:a16="http://schemas.microsoft.com/office/drawing/2014/main" id="{87BBF5AA-FFDA-DCD6-880C-76EFE7B30F3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07356" y="2467610"/>
            <a:ext cx="3644344" cy="1922780"/>
          </a:xfrm>
          <a:prstGeom prst="rect">
            <a:avLst/>
          </a:prstGeom>
          <a:noFill/>
          <a:ln>
            <a:noFill/>
          </a:ln>
        </p:spPr>
      </p:pic>
    </p:spTree>
    <p:extLst>
      <p:ext uri="{BB962C8B-B14F-4D97-AF65-F5344CB8AC3E}">
        <p14:creationId xmlns:p14="http://schemas.microsoft.com/office/powerpoint/2010/main" val="1522940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anim calcmode="lin" valueType="num">
                                      <p:cBhvr>
                                        <p:cTn id="19" dur="1000" fill="hold"/>
                                        <p:tgtEl>
                                          <p:spTgt spid="6"/>
                                        </p:tgtEl>
                                        <p:attrNameLst>
                                          <p:attrName>ppt_x</p:attrName>
                                        </p:attrNameLst>
                                      </p:cBhvr>
                                      <p:tavLst>
                                        <p:tav tm="0">
                                          <p:val>
                                            <p:strVal val="#ppt_x"/>
                                          </p:val>
                                        </p:tav>
                                        <p:tav tm="100000">
                                          <p:val>
                                            <p:strVal val="#ppt_x"/>
                                          </p:val>
                                        </p:tav>
                                      </p:tavLst>
                                    </p:anim>
                                    <p:anim calcmode="lin" valueType="num">
                                      <p:cBhvr>
                                        <p:cTn id="2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algn="ctr"/>
            <a:r>
              <a:rPr lang="en-US" sz="4000" dirty="0">
                <a:cs typeface="Calibri" panose="020F0502020204030204" pitchFamily="34" charset="0"/>
              </a:rPr>
              <a:t>Les  profils</a:t>
            </a:r>
          </a:p>
        </p:txBody>
      </p:sp>
      <p:sp>
        <p:nvSpPr>
          <p:cNvPr id="2" name="ZoneTexte 1">
            <a:extLst>
              <a:ext uri="{FF2B5EF4-FFF2-40B4-BE49-F238E27FC236}">
                <a16:creationId xmlns:a16="http://schemas.microsoft.com/office/drawing/2014/main" id="{AC543692-F43A-7E08-68A9-92EC9BFF33B5}"/>
              </a:ext>
            </a:extLst>
          </p:cNvPr>
          <p:cNvSpPr txBox="1"/>
          <p:nvPr/>
        </p:nvSpPr>
        <p:spPr>
          <a:xfrm>
            <a:off x="128016" y="3944494"/>
            <a:ext cx="11969496" cy="923330"/>
          </a:xfrm>
          <a:prstGeom prst="rect">
            <a:avLst/>
          </a:prstGeom>
          <a:noFill/>
        </p:spPr>
        <p:txBody>
          <a:bodyPr wrap="square">
            <a:spAutoFit/>
          </a:bodyPr>
          <a:lstStyle/>
          <a:p>
            <a:r>
              <a:rPr lang="fr-FR" dirty="0">
                <a:latin typeface="Calibri" panose="020F0502020204030204" pitchFamily="34" charset="0"/>
                <a:ea typeface="Calibri" panose="020F0502020204030204" pitchFamily="34" charset="0"/>
                <a:cs typeface="Calibri" panose="020F0502020204030204" pitchFamily="34" charset="0"/>
              </a:rPr>
              <a:t>Le deuxième cas où seules les deux métaclasses Class et Interface du métamodèle UML sont explicitement importées dans le profil Chevaux est illustré à la figure ci-dessous. Les autres métaclasses du métamodèle UML ne sont pas visibles. L’importation implicite est surchargée par les deux importations explicites.</a:t>
            </a:r>
            <a:endParaRPr lang="fr-GN" dirty="0">
              <a:latin typeface="Calibri" panose="020F0502020204030204" pitchFamily="34" charset="0"/>
              <a:ea typeface="Calibri" panose="020F0502020204030204" pitchFamily="34" charset="0"/>
              <a:cs typeface="Calibri" panose="020F0502020204030204" pitchFamily="34" charset="0"/>
            </a:endParaRPr>
          </a:p>
        </p:txBody>
      </p:sp>
      <p:pic>
        <p:nvPicPr>
          <p:cNvPr id="4" name="Image 3">
            <a:extLst>
              <a:ext uri="{FF2B5EF4-FFF2-40B4-BE49-F238E27FC236}">
                <a16:creationId xmlns:a16="http://schemas.microsoft.com/office/drawing/2014/main" id="{37DDA737-7559-A0E6-3E32-4CE1A7380B84}"/>
              </a:ext>
            </a:extLst>
          </p:cNvPr>
          <p:cNvPicPr>
            <a:picLocks noChangeAspect="1"/>
          </p:cNvPicPr>
          <p:nvPr/>
        </p:nvPicPr>
        <p:blipFill>
          <a:blip r:embed="rId3"/>
          <a:stretch>
            <a:fillRect/>
          </a:stretch>
        </p:blipFill>
        <p:spPr>
          <a:xfrm>
            <a:off x="3148012" y="1177417"/>
            <a:ext cx="5895975" cy="2466975"/>
          </a:xfrm>
          <a:prstGeom prst="rect">
            <a:avLst/>
          </a:prstGeom>
        </p:spPr>
      </p:pic>
      <p:pic>
        <p:nvPicPr>
          <p:cNvPr id="7" name="Image 6">
            <a:extLst>
              <a:ext uri="{FF2B5EF4-FFF2-40B4-BE49-F238E27FC236}">
                <a16:creationId xmlns:a16="http://schemas.microsoft.com/office/drawing/2014/main" id="{F1DB256B-2010-774F-93D4-7E43C5C8008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71824" y="4301767"/>
            <a:ext cx="5848350" cy="2447925"/>
          </a:xfrm>
          <a:prstGeom prst="rect">
            <a:avLst/>
          </a:prstGeom>
          <a:noFill/>
          <a:ln>
            <a:noFill/>
          </a:ln>
        </p:spPr>
      </p:pic>
    </p:spTree>
    <p:extLst>
      <p:ext uri="{BB962C8B-B14F-4D97-AF65-F5344CB8AC3E}">
        <p14:creationId xmlns:p14="http://schemas.microsoft.com/office/powerpoint/2010/main" val="3080006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algn="ctr"/>
            <a:r>
              <a:rPr lang="en-US" sz="4000" dirty="0">
                <a:cs typeface="Calibri" panose="020F0502020204030204" pitchFamily="34" charset="0"/>
              </a:rPr>
              <a:t>Un exemple de profil de plateforme: un profil pour EJB</a:t>
            </a:r>
          </a:p>
        </p:txBody>
      </p:sp>
      <p:sp>
        <p:nvSpPr>
          <p:cNvPr id="2" name="ZoneTexte 1">
            <a:extLst>
              <a:ext uri="{FF2B5EF4-FFF2-40B4-BE49-F238E27FC236}">
                <a16:creationId xmlns:a16="http://schemas.microsoft.com/office/drawing/2014/main" id="{AC543692-F43A-7E08-68A9-92EC9BFF33B5}"/>
              </a:ext>
            </a:extLst>
          </p:cNvPr>
          <p:cNvSpPr txBox="1"/>
          <p:nvPr/>
        </p:nvSpPr>
        <p:spPr>
          <a:xfrm>
            <a:off x="128016" y="1399257"/>
            <a:ext cx="11969496" cy="3416320"/>
          </a:xfrm>
          <a:prstGeom prst="rect">
            <a:avLst/>
          </a:prstGeom>
          <a:noFill/>
        </p:spPr>
        <p:txBody>
          <a:bodyPr wrap="square">
            <a:spAutoFit/>
          </a:bodyPr>
          <a:lstStyle/>
          <a:p>
            <a:r>
              <a:rPr lang="fr-FR" dirty="0">
                <a:latin typeface="Calibri" panose="020F0502020204030204" pitchFamily="34" charset="0"/>
                <a:ea typeface="Calibri" panose="020F0502020204030204" pitchFamily="34" charset="0"/>
                <a:cs typeface="Calibri" panose="020F0502020204030204" pitchFamily="34" charset="0"/>
              </a:rPr>
              <a:t>A savoir la plateforme EJB (</a:t>
            </a:r>
            <a:r>
              <a:rPr lang="fr-FR" i="1" dirty="0">
                <a:latin typeface="Calibri" panose="020F0502020204030204" pitchFamily="34" charset="0"/>
                <a:ea typeface="Calibri" panose="020F0502020204030204" pitchFamily="34" charset="0"/>
                <a:cs typeface="Calibri" panose="020F0502020204030204" pitchFamily="34" charset="0"/>
              </a:rPr>
              <a:t>Enterprise Java Beans</a:t>
            </a:r>
            <a:r>
              <a:rPr lang="fr-FR" dirty="0">
                <a:latin typeface="Calibri" panose="020F0502020204030204" pitchFamily="34" charset="0"/>
                <a:ea typeface="Calibri" panose="020F0502020204030204" pitchFamily="34" charset="0"/>
                <a:cs typeface="Calibri" panose="020F0502020204030204" pitchFamily="34" charset="0"/>
              </a:rPr>
              <a:t>). Cet exemple de profil extrait du document de l’OMG décrivant la superstructure d’UML introduit plusieurs stéréotypes :</a:t>
            </a:r>
            <a:endParaRPr lang="fr-GN" dirty="0">
              <a:latin typeface="Calibri" panose="020F0502020204030204" pitchFamily="34" charset="0"/>
              <a:ea typeface="Calibri" panose="020F0502020204030204" pitchFamily="34" charset="0"/>
              <a:cs typeface="Calibri" panose="020F0502020204030204" pitchFamily="34" charset="0"/>
            </a:endParaRPr>
          </a:p>
          <a:p>
            <a:pPr lvl="0"/>
            <a:r>
              <a:rPr lang="fr-FR" dirty="0">
                <a:latin typeface="Calibri" panose="020F0502020204030204" pitchFamily="34" charset="0"/>
                <a:ea typeface="Calibri" panose="020F0502020204030204" pitchFamily="34" charset="0"/>
                <a:cs typeface="Calibri" panose="020F0502020204030204" pitchFamily="34" charset="0"/>
              </a:rPr>
              <a:t>Le stéréotype «Bean» qui étend la métaclasse Component. Il est abstrait et spécialisé par les deux sous-stéréotypes «Entity» et «Session». Comme «Bean» est un stéréotype requis, chaque instance de la métaclasse Component doit être munie de l’un de ces deux sous-stéréotypes. Ce stéréotype introduit une contrainte complémentaire qui interdit la généralisation et par conséquent la spécialisation des beans. Cette contrainte est comparable à celle présentée précédemment pour imposer, en Java, l’héritage simple des classes.</a:t>
            </a:r>
            <a:endParaRPr lang="fr-GN" dirty="0">
              <a:latin typeface="Calibri" panose="020F0502020204030204" pitchFamily="34" charset="0"/>
              <a:ea typeface="Calibri" panose="020F0502020204030204" pitchFamily="34" charset="0"/>
              <a:cs typeface="Calibri" panose="020F0502020204030204" pitchFamily="34" charset="0"/>
            </a:endParaRPr>
          </a:p>
          <a:p>
            <a:pPr lvl="0"/>
            <a:r>
              <a:rPr lang="fr-FR" dirty="0">
                <a:latin typeface="Calibri" panose="020F0502020204030204" pitchFamily="34" charset="0"/>
                <a:ea typeface="Calibri" panose="020F0502020204030204" pitchFamily="34" charset="0"/>
                <a:cs typeface="Calibri" panose="020F0502020204030204" pitchFamily="34" charset="0"/>
              </a:rPr>
              <a:t>Le stéréotype «JAR» qui étend la métaclasse Artifact.</a:t>
            </a:r>
            <a:endParaRPr lang="fr-GN" dirty="0">
              <a:latin typeface="Calibri" panose="020F0502020204030204" pitchFamily="34" charset="0"/>
              <a:ea typeface="Calibri" panose="020F0502020204030204" pitchFamily="34" charset="0"/>
              <a:cs typeface="Calibri" panose="020F0502020204030204" pitchFamily="34" charset="0"/>
            </a:endParaRPr>
          </a:p>
          <a:p>
            <a:pPr lvl="0"/>
            <a:r>
              <a:rPr lang="fr-FR" dirty="0">
                <a:latin typeface="Calibri" panose="020F0502020204030204" pitchFamily="34" charset="0"/>
                <a:ea typeface="Calibri" panose="020F0502020204030204" pitchFamily="34" charset="0"/>
                <a:cs typeface="Calibri" panose="020F0502020204030204" pitchFamily="34" charset="0"/>
              </a:rPr>
              <a:t>Les deux stéréotypes «Remote» et «Home» qui étendent la métaclasse Interface. </a:t>
            </a:r>
            <a:endParaRPr lang="fr-GN" dirty="0">
              <a:latin typeface="Calibri" panose="020F0502020204030204" pitchFamily="34" charset="0"/>
              <a:ea typeface="Calibri" panose="020F0502020204030204" pitchFamily="34" charset="0"/>
              <a:cs typeface="Calibri" panose="020F0502020204030204" pitchFamily="34" charset="0"/>
            </a:endParaRPr>
          </a:p>
          <a:p>
            <a:pPr fontAlgn="t"/>
            <a:r>
              <a:rPr lang="fr-FR" dirty="0">
                <a:latin typeface="Calibri" panose="020F0502020204030204" pitchFamily="34" charset="0"/>
                <a:ea typeface="Calibri" panose="020F0502020204030204" pitchFamily="34" charset="0"/>
                <a:cs typeface="Calibri" panose="020F0502020204030204" pitchFamily="34" charset="0"/>
              </a:rPr>
              <a:t>La métaclasse Component a pour instances les composants qui sont abordés au chapitre La modélisation de l’architecture du système, dans lequel sont également étudiés les artefacts dont la métaclasse est Artifact.</a:t>
            </a:r>
            <a:endParaRPr lang="fr-GN" dirty="0">
              <a:latin typeface="Calibri" panose="020F0502020204030204" pitchFamily="34" charset="0"/>
              <a:ea typeface="Calibri" panose="020F0502020204030204" pitchFamily="34" charset="0"/>
              <a:cs typeface="Calibri" panose="020F0502020204030204" pitchFamily="34" charset="0"/>
            </a:endParaRPr>
          </a:p>
          <a:p>
            <a:pPr fontAlgn="t"/>
            <a:r>
              <a:rPr lang="fr-FR" dirty="0">
                <a:latin typeface="Calibri" panose="020F0502020204030204" pitchFamily="34" charset="0"/>
                <a:ea typeface="Calibri" panose="020F0502020204030204" pitchFamily="34" charset="0"/>
                <a:cs typeface="Calibri" panose="020F0502020204030204" pitchFamily="34" charset="0"/>
              </a:rPr>
              <a:t> </a:t>
            </a:r>
            <a:endParaRPr lang="fr-G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99809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11252" y="228121"/>
            <a:ext cx="11969496" cy="707886"/>
          </a:xfrm>
          <a:prstGeom prst="rect">
            <a:avLst/>
          </a:prstGeom>
          <a:noFill/>
        </p:spPr>
        <p:txBody>
          <a:bodyPr wrap="square">
            <a:spAutoFit/>
          </a:bodyPr>
          <a:lstStyle/>
          <a:p>
            <a:pPr algn="ctr"/>
            <a:r>
              <a:rPr lang="en-US" sz="4000" dirty="0">
                <a:cs typeface="Calibri" panose="020F0502020204030204" pitchFamily="34" charset="0"/>
              </a:rPr>
              <a:t>Le métamodèle d’UML</a:t>
            </a:r>
          </a:p>
        </p:txBody>
      </p:sp>
      <p:sp>
        <p:nvSpPr>
          <p:cNvPr id="2" name="ZoneTexte 1">
            <a:extLst>
              <a:ext uri="{FF2B5EF4-FFF2-40B4-BE49-F238E27FC236}">
                <a16:creationId xmlns:a16="http://schemas.microsoft.com/office/drawing/2014/main" id="{AC543692-F43A-7E08-68A9-92EC9BFF33B5}"/>
              </a:ext>
            </a:extLst>
          </p:cNvPr>
          <p:cNvSpPr txBox="1"/>
          <p:nvPr/>
        </p:nvSpPr>
        <p:spPr>
          <a:xfrm>
            <a:off x="111252" y="1129290"/>
            <a:ext cx="11969496" cy="4158190"/>
          </a:xfrm>
          <a:prstGeom prst="rect">
            <a:avLst/>
          </a:prstGeom>
          <a:noFill/>
        </p:spPr>
        <p:txBody>
          <a:bodyPr wrap="square">
            <a:spAutoFit/>
          </a:bodyPr>
          <a:lstStyle/>
          <a:p>
            <a:r>
              <a:rPr lang="fr-FR" dirty="0">
                <a:latin typeface="Calibri" panose="020F0502020204030204" pitchFamily="34" charset="0"/>
                <a:ea typeface="Calibri" panose="020F0502020204030204" pitchFamily="34" charset="0"/>
                <a:cs typeface="Calibri" panose="020F0502020204030204" pitchFamily="34" charset="0"/>
              </a:rPr>
              <a:t>Un méta-modèle UML est une représentation abstraite des concepts fondamentaux utilisés pour construire des modèles UML. Il définit la structure et la sémantique des éléments constitutifs d’un modèle UML, tels que les classes, les objets, les relations, etc. En d’autres termes, c’est un modèle qui décrit comment créer d’autres modèles UML en définissant les règles et les relations entre les différents éléments.</a:t>
            </a:r>
            <a:endParaRPr lang="fr-GN" dirty="0">
              <a:latin typeface="Calibri" panose="020F0502020204030204" pitchFamily="34" charset="0"/>
              <a:ea typeface="Calibri" panose="020F0502020204030204" pitchFamily="34" charset="0"/>
              <a:cs typeface="Calibri" panose="020F0502020204030204" pitchFamily="34" charset="0"/>
            </a:endParaRPr>
          </a:p>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Par exemple une relation simplifiée pourrait inclure des éléments tels que :</a:t>
            </a:r>
            <a:endParaRPr lang="fr-GN" dirty="0">
              <a:latin typeface="Calibri" panose="020F0502020204030204" pitchFamily="34" charset="0"/>
              <a:ea typeface="Calibri" panose="020F0502020204030204" pitchFamily="34" charset="0"/>
              <a:cs typeface="Calibri" panose="020F0502020204030204" pitchFamily="34" charset="0"/>
            </a:endParaRPr>
          </a:p>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		</a:t>
            </a:r>
            <a:r>
              <a:rPr lang="fr-FR" sz="2000" b="1" dirty="0">
                <a:latin typeface="Calibri" panose="020F0502020204030204" pitchFamily="34" charset="0"/>
                <a:ea typeface="Calibri" panose="020F0502020204030204" pitchFamily="34" charset="0"/>
                <a:cs typeface="Calibri" panose="020F0502020204030204" pitchFamily="34" charset="0"/>
              </a:rPr>
              <a:t>Une classe :</a:t>
            </a:r>
            <a:r>
              <a:rPr lang="fr-FR" dirty="0">
                <a:latin typeface="Calibri" panose="020F0502020204030204" pitchFamily="34" charset="0"/>
                <a:ea typeface="Calibri" panose="020F0502020204030204" pitchFamily="34" charset="0"/>
                <a:cs typeface="Calibri" panose="020F0502020204030204" pitchFamily="34" charset="0"/>
              </a:rPr>
              <a:t>											</a:t>
            </a:r>
            <a:r>
              <a:rPr lang="fr-FR" sz="2000" b="1" dirty="0">
                <a:latin typeface="Calibri" panose="020F0502020204030204" pitchFamily="34" charset="0"/>
                <a:ea typeface="Calibri" panose="020F0502020204030204" pitchFamily="34" charset="0"/>
                <a:cs typeface="Calibri" panose="020F0502020204030204" pitchFamily="34" charset="0"/>
              </a:rPr>
              <a:t>Un objet :</a:t>
            </a:r>
            <a:endParaRPr lang="fr-GN" sz="2000" b="1" dirty="0">
              <a:latin typeface="Calibri" panose="020F0502020204030204" pitchFamily="34" charset="0"/>
              <a:ea typeface="Calibri" panose="020F0502020204030204" pitchFamily="34" charset="0"/>
              <a:cs typeface="Calibri" panose="020F0502020204030204" pitchFamily="34" charset="0"/>
            </a:endParaRPr>
          </a:p>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-Attributs (Nom, type, visibilité)							-Instance d’une classe spécifique</a:t>
            </a:r>
            <a:endParaRPr lang="fr-GN" dirty="0">
              <a:latin typeface="Calibri" panose="020F0502020204030204" pitchFamily="34" charset="0"/>
              <a:ea typeface="Calibri" panose="020F0502020204030204" pitchFamily="34" charset="0"/>
              <a:cs typeface="Calibri" panose="020F0502020204030204" pitchFamily="34" charset="0"/>
            </a:endParaRPr>
          </a:p>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-Opérations (Nom, paramètres, visibilité)							</a:t>
            </a:r>
            <a:r>
              <a:rPr lang="fr-FR" b="1" dirty="0">
                <a:latin typeface="Calibri" panose="020F0502020204030204" pitchFamily="34" charset="0"/>
                <a:ea typeface="Calibri" panose="020F0502020204030204" pitchFamily="34" charset="0"/>
                <a:cs typeface="Calibri" panose="020F0502020204030204" pitchFamily="34" charset="0"/>
              </a:rPr>
              <a:t>Des diagrammes :</a:t>
            </a:r>
            <a:endParaRPr lang="fr-GN" dirty="0">
              <a:latin typeface="Calibri" panose="020F0502020204030204" pitchFamily="34" charset="0"/>
              <a:ea typeface="Calibri" panose="020F0502020204030204" pitchFamily="34" charset="0"/>
              <a:cs typeface="Calibri" panose="020F0502020204030204" pitchFamily="34" charset="0"/>
            </a:endParaRPr>
          </a:p>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		</a:t>
            </a:r>
            <a:r>
              <a:rPr lang="fr-FR" sz="2000" b="1" dirty="0">
                <a:latin typeface="Calibri" panose="020F0502020204030204" pitchFamily="34" charset="0"/>
                <a:ea typeface="Calibri" panose="020F0502020204030204" pitchFamily="34" charset="0"/>
                <a:cs typeface="Calibri" panose="020F0502020204030204" pitchFamily="34" charset="0"/>
              </a:rPr>
              <a:t>Une relation :</a:t>
            </a:r>
            <a:r>
              <a:rPr lang="fr-FR" dirty="0">
                <a:latin typeface="Calibri" panose="020F0502020204030204" pitchFamily="34" charset="0"/>
                <a:ea typeface="Calibri" panose="020F0502020204030204" pitchFamily="34" charset="0"/>
                <a:cs typeface="Calibri" panose="020F0502020204030204" pitchFamily="34" charset="0"/>
              </a:rPr>
              <a:t>								-Diagramme de classe, d’objet, de séquence, etc.</a:t>
            </a:r>
          </a:p>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-Association entre les classes										</a:t>
            </a:r>
            <a:r>
              <a:rPr lang="fr-FR" b="1" dirty="0">
                <a:latin typeface="Calibri" panose="020F0502020204030204" pitchFamily="34" charset="0"/>
                <a:ea typeface="Calibri" panose="020F0502020204030204" pitchFamily="34" charset="0"/>
                <a:cs typeface="Calibri" panose="020F0502020204030204" pitchFamily="34" charset="0"/>
              </a:rPr>
              <a:t>Une visibilité :</a:t>
            </a:r>
            <a:r>
              <a:rPr lang="fr-FR" dirty="0">
                <a:latin typeface="Calibri" panose="020F0502020204030204" pitchFamily="34" charset="0"/>
                <a:ea typeface="Calibri" panose="020F0502020204030204" pitchFamily="34" charset="0"/>
                <a:cs typeface="Calibri" panose="020F0502020204030204" pitchFamily="34" charset="0"/>
              </a:rPr>
              <a:t>	</a:t>
            </a:r>
          </a:p>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-Héritages entre les classes								 -Public, privé, protégé</a:t>
            </a:r>
            <a:endParaRPr lang="fr-GN" dirty="0">
              <a:latin typeface="Calibri" panose="020F0502020204030204" pitchFamily="34" charset="0"/>
              <a:ea typeface="Calibri" panose="020F0502020204030204" pitchFamily="34" charset="0"/>
              <a:cs typeface="Calibri" panose="020F0502020204030204" pitchFamily="34" charset="0"/>
            </a:endParaRPr>
          </a:p>
        </p:txBody>
      </p:sp>
      <p:sp>
        <p:nvSpPr>
          <p:cNvPr id="6" name="ZoneTexte 5">
            <a:extLst>
              <a:ext uri="{FF2B5EF4-FFF2-40B4-BE49-F238E27FC236}">
                <a16:creationId xmlns:a16="http://schemas.microsoft.com/office/drawing/2014/main" id="{ED1F0C79-61B5-8F9A-7B63-716B55A750EF}"/>
              </a:ext>
            </a:extLst>
          </p:cNvPr>
          <p:cNvSpPr txBox="1"/>
          <p:nvPr/>
        </p:nvSpPr>
        <p:spPr>
          <a:xfrm>
            <a:off x="111251" y="5626290"/>
            <a:ext cx="11969495" cy="646331"/>
          </a:xfrm>
          <a:prstGeom prst="rect">
            <a:avLst/>
          </a:prstGeom>
          <a:noFill/>
        </p:spPr>
        <p:txBody>
          <a:bodyPr wrap="square">
            <a:spAutoFit/>
          </a:bodyPr>
          <a:lstStyle/>
          <a:p>
            <a:r>
              <a:rPr lang="fr-FR" dirty="0">
                <a:latin typeface="Calibri" panose="020F0502020204030204" pitchFamily="34" charset="0"/>
                <a:ea typeface="Calibri" panose="020F0502020204030204" pitchFamily="34" charset="0"/>
                <a:cs typeface="Calibri" panose="020F0502020204030204" pitchFamily="34" charset="0"/>
              </a:rPr>
              <a:t>Ces éléments forment la base du méta-modèle UML, permettant de créer des modèles UML cohérents en respectant les règles définies par le méta-modèle       </a:t>
            </a:r>
            <a:endParaRPr lang="fr-G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5566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algn="ctr"/>
            <a:r>
              <a:rPr lang="en-US" sz="4000" dirty="0">
                <a:cs typeface="Calibri" panose="020F0502020204030204" pitchFamily="34" charset="0"/>
              </a:rPr>
              <a:t>Exemples</a:t>
            </a:r>
          </a:p>
        </p:txBody>
      </p:sp>
      <p:sp>
        <p:nvSpPr>
          <p:cNvPr id="4" name="ZoneTexte 3">
            <a:extLst>
              <a:ext uri="{FF2B5EF4-FFF2-40B4-BE49-F238E27FC236}">
                <a16:creationId xmlns:a16="http://schemas.microsoft.com/office/drawing/2014/main" id="{F552CCB9-247C-77E4-3333-FB73D2D8EBD7}"/>
              </a:ext>
            </a:extLst>
          </p:cNvPr>
          <p:cNvSpPr txBox="1"/>
          <p:nvPr/>
        </p:nvSpPr>
        <p:spPr>
          <a:xfrm>
            <a:off x="216816" y="1472949"/>
            <a:ext cx="11880696" cy="671915"/>
          </a:xfrm>
          <a:prstGeom prst="rect">
            <a:avLst/>
          </a:prstGeom>
          <a:noFill/>
        </p:spPr>
        <p:txBody>
          <a:bodyPr wrap="square">
            <a:spAutoFit/>
          </a:bodyPr>
          <a:lstStyle/>
          <a:p>
            <a:pPr>
              <a:lnSpc>
                <a:spcPct val="107000"/>
              </a:lnSpc>
              <a:spcBef>
                <a:spcPts val="900"/>
              </a:spcBef>
              <a:spcAft>
                <a:spcPts val="900"/>
              </a:spcAft>
            </a:pPr>
            <a:r>
              <a:rPr lang="fr-FR" sz="1800" dirty="0">
                <a:effectLst/>
                <a:latin typeface="Calibri" panose="020F0502020204030204" pitchFamily="34" charset="0"/>
                <a:ea typeface="Calibri" panose="020F0502020204030204" pitchFamily="34" charset="0"/>
                <a:cs typeface="Calibri" panose="020F0502020204030204" pitchFamily="34" charset="0"/>
              </a:rPr>
              <a:t>La figure </a:t>
            </a:r>
            <a:r>
              <a:rPr lang="fr-FR" dirty="0">
                <a:latin typeface="Calibri" panose="020F0502020204030204" pitchFamily="34" charset="0"/>
                <a:ea typeface="Calibri" panose="020F0502020204030204" pitchFamily="34" charset="0"/>
                <a:cs typeface="Calibri" panose="020F0502020204030204" pitchFamily="34" charset="0"/>
              </a:rPr>
              <a:t>suivante</a:t>
            </a:r>
            <a:r>
              <a:rPr lang="fr-FR" sz="1800" dirty="0">
                <a:effectLst/>
                <a:latin typeface="Calibri" panose="020F0502020204030204" pitchFamily="34" charset="0"/>
                <a:ea typeface="Calibri" panose="020F0502020204030204" pitchFamily="34" charset="0"/>
                <a:cs typeface="Calibri" panose="020F0502020204030204" pitchFamily="34" charset="0"/>
              </a:rPr>
              <a:t> illustre un diagramme de classes avec deux classes (Propriétaire et Cheval) ainsi que l’association appartenance.</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6" name="Image 5">
            <a:extLst>
              <a:ext uri="{FF2B5EF4-FFF2-40B4-BE49-F238E27FC236}">
                <a16:creationId xmlns:a16="http://schemas.microsoft.com/office/drawing/2014/main" id="{4D2101BD-BFD0-FC40-EFB1-87D9C12E7E0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33838" y="3119437"/>
            <a:ext cx="10957852" cy="1586326"/>
          </a:xfrm>
          <a:prstGeom prst="rect">
            <a:avLst/>
          </a:prstGeom>
          <a:noFill/>
          <a:ln>
            <a:noFill/>
          </a:ln>
        </p:spPr>
      </p:pic>
    </p:spTree>
    <p:extLst>
      <p:ext uri="{BB962C8B-B14F-4D97-AF65-F5344CB8AC3E}">
        <p14:creationId xmlns:p14="http://schemas.microsoft.com/office/powerpoint/2010/main" val="1517436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algn="ctr"/>
            <a:r>
              <a:rPr lang="en-US" sz="4000" dirty="0">
                <a:cs typeface="Calibri" panose="020F0502020204030204" pitchFamily="34" charset="0"/>
              </a:rPr>
              <a:t>Représentation des stéréotypes dans le métamodèle</a:t>
            </a:r>
          </a:p>
        </p:txBody>
      </p:sp>
      <p:sp>
        <p:nvSpPr>
          <p:cNvPr id="2" name="ZoneTexte 1">
            <a:extLst>
              <a:ext uri="{FF2B5EF4-FFF2-40B4-BE49-F238E27FC236}">
                <a16:creationId xmlns:a16="http://schemas.microsoft.com/office/drawing/2014/main" id="{AC543692-F43A-7E08-68A9-92EC9BFF33B5}"/>
              </a:ext>
            </a:extLst>
          </p:cNvPr>
          <p:cNvSpPr txBox="1"/>
          <p:nvPr/>
        </p:nvSpPr>
        <p:spPr>
          <a:xfrm>
            <a:off x="128016" y="1399257"/>
            <a:ext cx="11969496" cy="4247317"/>
          </a:xfrm>
          <a:prstGeom prst="rect">
            <a:avLst/>
          </a:prstGeom>
          <a:noFill/>
        </p:spPr>
        <p:txBody>
          <a:bodyPr wrap="square">
            <a:spAutoFit/>
          </a:bodyPr>
          <a:lstStyle/>
          <a:p>
            <a:r>
              <a:rPr lang="fr-FR" dirty="0">
                <a:latin typeface="Calibri" panose="020F0502020204030204" pitchFamily="34" charset="0"/>
                <a:ea typeface="Calibri" panose="020F0502020204030204" pitchFamily="34" charset="0"/>
                <a:cs typeface="Calibri" panose="020F0502020204030204" pitchFamily="34" charset="0"/>
              </a:rPr>
              <a:t>Les stéréotypes dans le méta-modèle UML sont représentés  sous forme de classes stéréotypées, qui sont des classes UML avec un nom qui commence par &lt;&lt; suivi du nom du stéréotype, et se termine par &gt;&gt;.</a:t>
            </a:r>
          </a:p>
          <a:p>
            <a:r>
              <a:rPr lang="fr-FR" dirty="0">
                <a:latin typeface="Calibri" panose="020F0502020204030204" pitchFamily="34" charset="0"/>
                <a:ea typeface="Calibri" panose="020F0502020204030204" pitchFamily="34" charset="0"/>
                <a:cs typeface="Calibri" panose="020F0502020204030204" pitchFamily="34" charset="0"/>
              </a:rPr>
              <a:t>Les stéréotypes peuvent être utilisés pour étendre les concepts de modélisation UML existants et ajouter des informations supplémentaires à un modèle.</a:t>
            </a:r>
          </a:p>
          <a:p>
            <a:r>
              <a:rPr lang="fr-FR" dirty="0">
                <a:latin typeface="Calibri" panose="020F0502020204030204" pitchFamily="34" charset="0"/>
                <a:ea typeface="Calibri" panose="020F0502020204030204" pitchFamily="34" charset="0"/>
                <a:cs typeface="Calibri" panose="020F0502020204030204" pitchFamily="34" charset="0"/>
              </a:rPr>
              <a:t>Les stéréotypes permettent de personnaliser les éléments de modélisation de base en leur attribuant des propriétés spécifiques .</a:t>
            </a:r>
          </a:p>
          <a:p>
            <a:r>
              <a:rPr lang="fr-FR" dirty="0">
                <a:latin typeface="Calibri" panose="020F0502020204030204" pitchFamily="34" charset="0"/>
                <a:ea typeface="Calibri" panose="020F0502020204030204" pitchFamily="34" charset="0"/>
                <a:cs typeface="Calibri" panose="020F0502020204030204" pitchFamily="34" charset="0"/>
              </a:rPr>
              <a:t>Voici comment cela pourrait être représenté dans le méta-modèle:</a:t>
            </a:r>
          </a:p>
          <a:p>
            <a:pPr marL="342900" indent="-342900">
              <a:buAutoNum type="arabicPeriod"/>
            </a:pPr>
            <a:r>
              <a:rPr lang="fr-FR" dirty="0">
                <a:latin typeface="Calibri" panose="020F0502020204030204" pitchFamily="34" charset="0"/>
                <a:ea typeface="Calibri" panose="020F0502020204030204" pitchFamily="34" charset="0"/>
                <a:cs typeface="Calibri" panose="020F0502020204030204" pitchFamily="34" charset="0"/>
              </a:rPr>
              <a:t>ELEMENT DE BASE:</a:t>
            </a:r>
          </a:p>
          <a:p>
            <a:r>
              <a:rPr lang="fr-FR" dirty="0">
                <a:latin typeface="Calibri" panose="020F0502020204030204" pitchFamily="34" charset="0"/>
                <a:ea typeface="Calibri" panose="020F0502020204030204" pitchFamily="34" charset="0"/>
                <a:cs typeface="Calibri" panose="020F0502020204030204" pitchFamily="34" charset="0"/>
              </a:rPr>
              <a:t>-Représente une classe, un attribut , une opération, etc.</a:t>
            </a:r>
          </a:p>
          <a:p>
            <a:pPr marL="342900" indent="-342900">
              <a:buAutoNum type="arabicPeriod" startAt="2"/>
            </a:pPr>
            <a:r>
              <a:rPr lang="fr-FR" dirty="0">
                <a:latin typeface="Calibri" panose="020F0502020204030204" pitchFamily="34" charset="0"/>
                <a:ea typeface="Calibri" panose="020F0502020204030204" pitchFamily="34" charset="0"/>
                <a:cs typeface="Calibri" panose="020F0502020204030204" pitchFamily="34" charset="0"/>
              </a:rPr>
              <a:t>STEREOTYPE:</a:t>
            </a:r>
          </a:p>
          <a:p>
            <a:r>
              <a:rPr lang="fr-FR" dirty="0">
                <a:latin typeface="Calibri" panose="020F0502020204030204" pitchFamily="34" charset="0"/>
                <a:ea typeface="Calibri" panose="020F0502020204030204" pitchFamily="34" charset="0"/>
                <a:cs typeface="Calibri" panose="020F0502020204030204" pitchFamily="34" charset="0"/>
              </a:rPr>
              <a:t>-Un élément qui détend ou spécialise un élément de base.</a:t>
            </a:r>
          </a:p>
          <a:p>
            <a:r>
              <a:rPr lang="fr-FR" dirty="0">
                <a:latin typeface="Calibri" panose="020F0502020204030204" pitchFamily="34" charset="0"/>
                <a:ea typeface="Calibri" panose="020F0502020204030204" pitchFamily="34" charset="0"/>
                <a:cs typeface="Calibri" panose="020F0502020204030204" pitchFamily="34" charset="0"/>
              </a:rPr>
              <a:t>-Peut définir des propriétés supplémentaires spécifiques.</a:t>
            </a:r>
          </a:p>
          <a:p>
            <a:pPr marL="342900" indent="-342900">
              <a:buAutoNum type="arabicPeriod" startAt="3"/>
            </a:pPr>
            <a:r>
              <a:rPr lang="fr-FR" dirty="0">
                <a:latin typeface="Calibri" panose="020F0502020204030204" pitchFamily="34" charset="0"/>
                <a:ea typeface="Calibri" panose="020F0502020204030204" pitchFamily="34" charset="0"/>
                <a:cs typeface="Calibri" panose="020F0502020204030204" pitchFamily="34" charset="0"/>
              </a:rPr>
              <a:t>APPLICATION DE STEREOTYPE:</a:t>
            </a:r>
          </a:p>
          <a:p>
            <a:r>
              <a:rPr lang="fr-FR" dirty="0">
                <a:latin typeface="Calibri" panose="020F0502020204030204" pitchFamily="34" charset="0"/>
                <a:ea typeface="Calibri" panose="020F0502020204030204" pitchFamily="34" charset="0"/>
                <a:cs typeface="Calibri" panose="020F0502020204030204" pitchFamily="34" charset="0"/>
              </a:rPr>
              <a:t>-Associe un stéréotype à un élément de base.</a:t>
            </a:r>
          </a:p>
          <a:p>
            <a:r>
              <a:rPr lang="fr-FR" dirty="0">
                <a:latin typeface="Calibri" panose="020F0502020204030204" pitchFamily="34" charset="0"/>
                <a:ea typeface="Calibri" panose="020F0502020204030204" pitchFamily="34" charset="0"/>
                <a:cs typeface="Calibri" panose="020F0502020204030204" pitchFamily="34" charset="0"/>
              </a:rPr>
              <a:t>-Indique que l’élément de base est utilisé avec des caractéristiques spécifiques définies par le stéréotypes.</a:t>
            </a:r>
          </a:p>
        </p:txBody>
      </p:sp>
      <p:sp>
        <p:nvSpPr>
          <p:cNvPr id="6" name="ZoneTexte 5">
            <a:extLst>
              <a:ext uri="{FF2B5EF4-FFF2-40B4-BE49-F238E27FC236}">
                <a16:creationId xmlns:a16="http://schemas.microsoft.com/office/drawing/2014/main" id="{D686DF14-1E45-FFFB-7F3D-22BAF38831EA}"/>
              </a:ext>
            </a:extLst>
          </p:cNvPr>
          <p:cNvSpPr txBox="1"/>
          <p:nvPr/>
        </p:nvSpPr>
        <p:spPr>
          <a:xfrm>
            <a:off x="128016" y="5715234"/>
            <a:ext cx="11935968" cy="923330"/>
          </a:xfrm>
          <a:prstGeom prst="rect">
            <a:avLst/>
          </a:prstGeom>
          <a:noFill/>
        </p:spPr>
        <p:txBody>
          <a:bodyPr wrap="square">
            <a:spAutoFit/>
          </a:bodyPr>
          <a:lstStyle/>
          <a:p>
            <a:r>
              <a:rPr lang="fr-FR" dirty="0">
                <a:latin typeface="Calibri" panose="020F0502020204030204" pitchFamily="34" charset="0"/>
                <a:ea typeface="Calibri" panose="020F0502020204030204" pitchFamily="34" charset="0"/>
                <a:cs typeface="Calibri" panose="020F0502020204030204" pitchFamily="34" charset="0"/>
              </a:rPr>
              <a:t>Par exemple,  si vous avez une classe de base,  un stéréotype pourrait être appliqué pour la marquer comme une classe persistante, introduisant ainsi des propriétés spécifiques à la persistance. Cela offre une flexibilité dans l’extension du modèles UML de manière à répondre aux besoins spécifiques d’une application ou d’un domaine particulier.</a:t>
            </a:r>
            <a:endParaRPr lang="fr-G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97290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algn="ctr"/>
            <a:r>
              <a:rPr lang="en-US" sz="4000" dirty="0">
                <a:cs typeface="Calibri" panose="020F0502020204030204" pitchFamily="34" charset="0"/>
              </a:rPr>
              <a:t>Introduction au MOF</a:t>
            </a:r>
          </a:p>
        </p:txBody>
      </p:sp>
      <p:sp>
        <p:nvSpPr>
          <p:cNvPr id="2" name="ZoneTexte 1">
            <a:extLst>
              <a:ext uri="{FF2B5EF4-FFF2-40B4-BE49-F238E27FC236}">
                <a16:creationId xmlns:a16="http://schemas.microsoft.com/office/drawing/2014/main" id="{AC543692-F43A-7E08-68A9-92EC9BFF33B5}"/>
              </a:ext>
            </a:extLst>
          </p:cNvPr>
          <p:cNvSpPr txBox="1"/>
          <p:nvPr/>
        </p:nvSpPr>
        <p:spPr>
          <a:xfrm>
            <a:off x="128016" y="1230361"/>
            <a:ext cx="11969496" cy="5035353"/>
          </a:xfrm>
          <a:prstGeom prst="rect">
            <a:avLst/>
          </a:prstGeom>
          <a:noFill/>
        </p:spPr>
        <p:txBody>
          <a:bodyPr wrap="square">
            <a:spAutoFit/>
          </a:bodyPr>
          <a:lstStyle/>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Le MOF a pour objet d’apporter une architecture standardisée pour décrire les éléments d’un métamodèle comme celui que nous venons d’étudier. Cette architecture doit être indépendante de la plateforme logicielle. Une telle architecture donne lieu à un métamétamodèle, fruit de la modélisation d’un métamodèle.</a:t>
            </a:r>
            <a:endParaRPr lang="fr-GN" dirty="0">
              <a:latin typeface="Calibri" panose="020F0502020204030204" pitchFamily="34" charset="0"/>
              <a:ea typeface="Calibri" panose="020F0502020204030204" pitchFamily="34" charset="0"/>
              <a:cs typeface="Calibri" panose="020F0502020204030204" pitchFamily="34" charset="0"/>
            </a:endParaRPr>
          </a:p>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Le premier métamétamodèle que nous avons étudié jusqu’à présent est le métamodèle d’UML. En effet, ce métamodèle a la propriété de se décrire lui-même . Il constitue donc une première possibilité de métamétamodèle du MOF. Dans la littérature du MOF, il est simplement appelé un métamodèle du MOF. Dans cette même littérature, la description du métamodèle UML par lui-même, s’applique dans le cadre de la perspective du MOF. En dehors de cette perspective, le métamodèle d’UML n’est employé que pour décrire des modèles UML qui n’introduisent aucune métadonnée.</a:t>
            </a:r>
            <a:endParaRPr lang="fr-GN" dirty="0">
              <a:latin typeface="Calibri" panose="020F0502020204030204" pitchFamily="34" charset="0"/>
              <a:ea typeface="Calibri" panose="020F0502020204030204" pitchFamily="34" charset="0"/>
              <a:cs typeface="Calibri" panose="020F0502020204030204" pitchFamily="34" charset="0"/>
            </a:endParaRPr>
          </a:p>
          <a:p>
            <a:pPr>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L’utilisation du métamodèle UML au niveau du MOF n’est pas adéquate : ce modèle étant trop important pour décrire des modèles plus simples, y compris lui-même. Par conséquent, le MOF s’est vu doté de deux métamodèles plus simples, sous-ensembles du métamodèle d’UML :</a:t>
            </a:r>
            <a:endParaRPr lang="fr-GN" dirty="0">
              <a:latin typeface="Calibri" panose="020F0502020204030204" pitchFamily="34" charset="0"/>
              <a:ea typeface="Calibri" panose="020F0502020204030204" pitchFamily="34" charset="0"/>
              <a:cs typeface="Calibri" panose="020F0502020204030204" pitchFamily="34" charset="0"/>
            </a:endParaRPr>
          </a:p>
          <a:p>
            <a:pPr lvl="0">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Le premier s’appelle EMOF (</a:t>
            </a:r>
            <a:r>
              <a:rPr lang="fr-FR" i="1" dirty="0">
                <a:latin typeface="Calibri" panose="020F0502020204030204" pitchFamily="34" charset="0"/>
                <a:ea typeface="Calibri" panose="020F0502020204030204" pitchFamily="34" charset="0"/>
                <a:cs typeface="Calibri" panose="020F0502020204030204" pitchFamily="34" charset="0"/>
              </a:rPr>
              <a:t>Essential MOF</a:t>
            </a:r>
            <a:r>
              <a:rPr lang="fr-FR" dirty="0">
                <a:latin typeface="Calibri" panose="020F0502020204030204" pitchFamily="34" charset="0"/>
                <a:ea typeface="Calibri" panose="020F0502020204030204" pitchFamily="34" charset="0"/>
                <a:cs typeface="Calibri" panose="020F0502020204030204" pitchFamily="34" charset="0"/>
              </a:rPr>
              <a:t>). Il est obtenu par l’application d’un jeu de contraintes OCL au métamodèle UML....</a:t>
            </a:r>
            <a:endParaRPr lang="fr-G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83590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algn="ctr"/>
            <a:r>
              <a:rPr lang="en-US" sz="4000" dirty="0">
                <a:cs typeface="Calibri" panose="020F0502020204030204" pitchFamily="34" charset="0"/>
              </a:rPr>
              <a:t>Conclusion</a:t>
            </a:r>
          </a:p>
        </p:txBody>
      </p:sp>
      <p:sp>
        <p:nvSpPr>
          <p:cNvPr id="2" name="ZoneTexte 1">
            <a:extLst>
              <a:ext uri="{FF2B5EF4-FFF2-40B4-BE49-F238E27FC236}">
                <a16:creationId xmlns:a16="http://schemas.microsoft.com/office/drawing/2014/main" id="{AC543692-F43A-7E08-68A9-92EC9BFF33B5}"/>
              </a:ext>
            </a:extLst>
          </p:cNvPr>
          <p:cNvSpPr txBox="1"/>
          <p:nvPr/>
        </p:nvSpPr>
        <p:spPr>
          <a:xfrm>
            <a:off x="1165781" y="1674139"/>
            <a:ext cx="9860437" cy="3788858"/>
          </a:xfrm>
          <a:prstGeom prst="rect">
            <a:avLst/>
          </a:prstGeom>
          <a:noFill/>
        </p:spPr>
        <p:txBody>
          <a:bodyPr wrap="square">
            <a:spAutoFit/>
          </a:bodyPr>
          <a:lstStyle/>
          <a:p>
            <a:pPr algn="just">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Dans un premier temps, nous avons étudié les profils. Le but des profils est d’adapter le métamodèle à un langage de programmation comme Java, à une plateforme logicielle comme EJB ou à un domaine spécifique comme celui des équidés. Ces trois exemples que nous avons introduits dans ce chapitre démontrent qu’il est facile et rapide de mettre en œuvre les profils (tout autant que les classes et les paquetages template) même sans avoir une grande connaissance du métamodèle.</a:t>
            </a:r>
            <a:endParaRPr lang="fr-GN" dirty="0">
              <a:latin typeface="Calibri" panose="020F0502020204030204" pitchFamily="34" charset="0"/>
              <a:ea typeface="Calibri" panose="020F0502020204030204" pitchFamily="34" charset="0"/>
              <a:cs typeface="Calibri" panose="020F0502020204030204" pitchFamily="34" charset="0"/>
            </a:endParaRPr>
          </a:p>
          <a:p>
            <a:pPr algn="just">
              <a:lnSpc>
                <a:spcPct val="150000"/>
              </a:lnSpc>
            </a:pPr>
            <a:r>
              <a:rPr lang="fr-FR" dirty="0">
                <a:latin typeface="Calibri" panose="020F0502020204030204" pitchFamily="34" charset="0"/>
                <a:ea typeface="Calibri" panose="020F0502020204030204" pitchFamily="34" charset="0"/>
                <a:cs typeface="Calibri" panose="020F0502020204030204" pitchFamily="34" charset="0"/>
              </a:rPr>
              <a:t>Puis, nous avons étudié de façon plus détaillée le métamodèle d’UML qui décrit UML dans toute son intégralité et notamment les profils. Il détient la capacité de se décrire lui-même. S’il peut constituer un métamétamodèle du MOF pour décrire d’autres architectures, l’OMG a préféré introduire des métamodèles plus simples : EMOF et CMOF qui sont des sous-ensembles du métamodèle d’UML.</a:t>
            </a:r>
            <a:endParaRPr lang="fr-G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45435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4" descr="up close image of waves">
            <a:extLst>
              <a:ext uri="{FF2B5EF4-FFF2-40B4-BE49-F238E27FC236}">
                <a16:creationId xmlns:a16="http://schemas.microsoft.com/office/drawing/2014/main" id="{D2BD43C8-1D15-5425-204B-93F8AC4263ED}"/>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cxnSp>
        <p:nvCxnSpPr>
          <p:cNvPr id="3" name="Connecteur droit 2">
            <a:extLst>
              <a:ext uri="{FF2B5EF4-FFF2-40B4-BE49-F238E27FC236}">
                <a16:creationId xmlns:a16="http://schemas.microsoft.com/office/drawing/2014/main" id="{D01730EC-4F7A-8F4A-8BA1-56F09572806C}"/>
              </a:ext>
            </a:extLst>
          </p:cNvPr>
          <p:cNvCxnSpPr/>
          <p:nvPr/>
        </p:nvCxnSpPr>
        <p:spPr>
          <a:xfrm>
            <a:off x="574766" y="4101735"/>
            <a:ext cx="11016343"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 name="Groupe 8">
            <a:extLst>
              <a:ext uri="{FF2B5EF4-FFF2-40B4-BE49-F238E27FC236}">
                <a16:creationId xmlns:a16="http://schemas.microsoft.com/office/drawing/2014/main" id="{878EFF4F-32CB-F850-4182-C144CBB4C848}"/>
              </a:ext>
            </a:extLst>
          </p:cNvPr>
          <p:cNvGrpSpPr/>
          <p:nvPr/>
        </p:nvGrpSpPr>
        <p:grpSpPr>
          <a:xfrm>
            <a:off x="635726" y="3041478"/>
            <a:ext cx="1288868" cy="1016714"/>
            <a:chOff x="635726" y="3041478"/>
            <a:chExt cx="1288868" cy="1016714"/>
          </a:xfrm>
        </p:grpSpPr>
        <p:grpSp>
          <p:nvGrpSpPr>
            <p:cNvPr id="7" name="Groupe 6">
              <a:extLst>
                <a:ext uri="{FF2B5EF4-FFF2-40B4-BE49-F238E27FC236}">
                  <a16:creationId xmlns:a16="http://schemas.microsoft.com/office/drawing/2014/main" id="{29304795-2FC0-2B90-6D72-4962F5CA8875}"/>
                </a:ext>
              </a:extLst>
            </p:cNvPr>
            <p:cNvGrpSpPr/>
            <p:nvPr/>
          </p:nvGrpSpPr>
          <p:grpSpPr>
            <a:xfrm>
              <a:off x="635726" y="3041478"/>
              <a:ext cx="1288868" cy="1016714"/>
              <a:chOff x="635726" y="3041478"/>
              <a:chExt cx="1288868" cy="1016714"/>
            </a:xfrm>
          </p:grpSpPr>
          <p:sp>
            <p:nvSpPr>
              <p:cNvPr id="4" name="Rectangle 3">
                <a:extLst>
                  <a:ext uri="{FF2B5EF4-FFF2-40B4-BE49-F238E27FC236}">
                    <a16:creationId xmlns:a16="http://schemas.microsoft.com/office/drawing/2014/main" id="{775C89DF-4F88-7757-48D1-2198CAC826F8}"/>
                  </a:ext>
                </a:extLst>
              </p:cNvPr>
              <p:cNvSpPr/>
              <p:nvPr/>
            </p:nvSpPr>
            <p:spPr>
              <a:xfrm>
                <a:off x="635726" y="3041478"/>
                <a:ext cx="1288868" cy="77504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GN" dirty="0"/>
              </a:p>
            </p:txBody>
          </p:sp>
          <p:sp>
            <p:nvSpPr>
              <p:cNvPr id="5" name="Ellipse 4">
                <a:extLst>
                  <a:ext uri="{FF2B5EF4-FFF2-40B4-BE49-F238E27FC236}">
                    <a16:creationId xmlns:a16="http://schemas.microsoft.com/office/drawing/2014/main" id="{96026B63-E549-E3DF-3D05-2F29D7F0E72F}"/>
                  </a:ext>
                </a:extLst>
              </p:cNvPr>
              <p:cNvSpPr/>
              <p:nvPr/>
            </p:nvSpPr>
            <p:spPr>
              <a:xfrm>
                <a:off x="757646" y="3814354"/>
                <a:ext cx="200297" cy="24383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GN" dirty="0"/>
              </a:p>
            </p:txBody>
          </p:sp>
          <p:sp>
            <p:nvSpPr>
              <p:cNvPr id="6" name="Ellipse 5">
                <a:extLst>
                  <a:ext uri="{FF2B5EF4-FFF2-40B4-BE49-F238E27FC236}">
                    <a16:creationId xmlns:a16="http://schemas.microsoft.com/office/drawing/2014/main" id="{33330369-6EA1-05DD-9DFC-850EEF6B564F}"/>
                  </a:ext>
                </a:extLst>
              </p:cNvPr>
              <p:cNvSpPr/>
              <p:nvPr/>
            </p:nvSpPr>
            <p:spPr>
              <a:xfrm>
                <a:off x="1550128" y="3814351"/>
                <a:ext cx="200297" cy="24383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GN" dirty="0"/>
              </a:p>
            </p:txBody>
          </p:sp>
        </p:grpSp>
        <p:sp>
          <p:nvSpPr>
            <p:cNvPr id="8" name="ZoneTexte 7">
              <a:extLst>
                <a:ext uri="{FF2B5EF4-FFF2-40B4-BE49-F238E27FC236}">
                  <a16:creationId xmlns:a16="http://schemas.microsoft.com/office/drawing/2014/main" id="{F6256E51-EF0F-5F1E-B913-8D044A5EFD51}"/>
                </a:ext>
              </a:extLst>
            </p:cNvPr>
            <p:cNvSpPr txBox="1"/>
            <p:nvPr/>
          </p:nvSpPr>
          <p:spPr>
            <a:xfrm>
              <a:off x="635726" y="3041478"/>
              <a:ext cx="1288868" cy="369332"/>
            </a:xfrm>
            <a:prstGeom prst="rect">
              <a:avLst/>
            </a:prstGeom>
            <a:noFill/>
          </p:spPr>
          <p:txBody>
            <a:bodyPr wrap="square" rtlCol="0">
              <a:spAutoFit/>
            </a:bodyPr>
            <a:lstStyle/>
            <a:p>
              <a:pPr algn="ctr"/>
              <a:r>
                <a:rPr lang="fr-FR" dirty="0"/>
                <a:t>UML</a:t>
              </a:r>
              <a:endParaRPr lang="fr-GN" dirty="0"/>
            </a:p>
          </p:txBody>
        </p:sp>
      </p:grpSp>
      <p:sp>
        <p:nvSpPr>
          <p:cNvPr id="11" name="ZoneTexte 10">
            <a:extLst>
              <a:ext uri="{FF2B5EF4-FFF2-40B4-BE49-F238E27FC236}">
                <a16:creationId xmlns:a16="http://schemas.microsoft.com/office/drawing/2014/main" id="{AE567E71-BA31-017D-2F00-C073CC3B7447}"/>
              </a:ext>
            </a:extLst>
          </p:cNvPr>
          <p:cNvSpPr txBox="1"/>
          <p:nvPr/>
        </p:nvSpPr>
        <p:spPr>
          <a:xfrm>
            <a:off x="574766" y="2132266"/>
            <a:ext cx="10859588" cy="1938992"/>
          </a:xfrm>
          <a:prstGeom prst="rect">
            <a:avLst/>
          </a:prstGeom>
          <a:noFill/>
        </p:spPr>
        <p:txBody>
          <a:bodyPr wrap="square" rtlCol="0">
            <a:spAutoFit/>
          </a:bodyPr>
          <a:lstStyle/>
          <a:p>
            <a:pPr algn="ctr"/>
            <a:r>
              <a:rPr lang="fr-FR" sz="6000" dirty="0"/>
              <a:t>MERCI POUR VOTRE ATTENTION </a:t>
            </a:r>
            <a:endParaRPr lang="fr-GN" sz="6000" dirty="0"/>
          </a:p>
        </p:txBody>
      </p:sp>
      <p:sp>
        <p:nvSpPr>
          <p:cNvPr id="10" name="ZoneTexte 9">
            <a:extLst>
              <a:ext uri="{FF2B5EF4-FFF2-40B4-BE49-F238E27FC236}">
                <a16:creationId xmlns:a16="http://schemas.microsoft.com/office/drawing/2014/main" id="{5E8B3F71-31EE-ECD0-83EB-0197118FA5D1}"/>
              </a:ext>
            </a:extLst>
          </p:cNvPr>
          <p:cNvSpPr txBox="1"/>
          <p:nvPr/>
        </p:nvSpPr>
        <p:spPr>
          <a:xfrm>
            <a:off x="635726" y="4258491"/>
            <a:ext cx="10859588" cy="369332"/>
          </a:xfrm>
          <a:prstGeom prst="rect">
            <a:avLst/>
          </a:prstGeom>
          <a:noFill/>
        </p:spPr>
        <p:txBody>
          <a:bodyPr wrap="square" rtlCol="0">
            <a:spAutoFit/>
          </a:bodyPr>
          <a:lstStyle/>
          <a:p>
            <a:pPr algn="ctr"/>
            <a:r>
              <a:rPr lang="fr-FR" dirty="0"/>
              <a:t>FIN DE NOTRE EXPOSE </a:t>
            </a:r>
            <a:endParaRPr lang="fr-GN" dirty="0"/>
          </a:p>
        </p:txBody>
      </p:sp>
    </p:spTree>
    <p:extLst>
      <p:ext uri="{BB962C8B-B14F-4D97-AF65-F5344CB8AC3E}">
        <p14:creationId xmlns:p14="http://schemas.microsoft.com/office/powerpoint/2010/main" val="3260253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2.08333E-6 -2.59259E-6 L 0.96432 -0.00301 " pathEditMode="relative" rAng="0" ptsTypes="AA">
                                      <p:cBhvr>
                                        <p:cTn id="6" dur="5500" fill="hold"/>
                                        <p:tgtEl>
                                          <p:spTgt spid="9"/>
                                        </p:tgtEl>
                                        <p:attrNameLst>
                                          <p:attrName>ppt_x</p:attrName>
                                          <p:attrName>ppt_y</p:attrName>
                                        </p:attrNameLst>
                                      </p:cBhvr>
                                      <p:rCtr x="48216" y="-162"/>
                                    </p:animMotion>
                                  </p:childTnLst>
                                </p:cTn>
                              </p:par>
                            </p:childTnLst>
                          </p:cTn>
                        </p:par>
                        <p:par>
                          <p:cTn id="7" fill="hold">
                            <p:stCondLst>
                              <p:cond delay="5500"/>
                            </p:stCondLst>
                            <p:childTnLst>
                              <p:par>
                                <p:cTn id="8" presetID="1" presetClass="entr" presetSubtype="0" fill="hold" grpId="0" nodeType="afterEffect">
                                  <p:stCondLst>
                                    <p:cond delay="0"/>
                                  </p:stCondLst>
                                  <p:childTnLst>
                                    <p:set>
                                      <p:cBhvr>
                                        <p:cTn id="9" dur="1" fill="hold">
                                          <p:stCondLst>
                                            <p:cond delay="9"/>
                                          </p:stCondLst>
                                        </p:cTn>
                                        <p:tgtEl>
                                          <p:spTgt spid="1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1524000" y="4777031"/>
            <a:ext cx="9144000" cy="754025"/>
          </a:xfrm>
        </p:spPr>
        <p:txBody>
          <a:bodyPr>
            <a:normAutofit/>
          </a:bodyPr>
          <a:lstStyle/>
          <a:p>
            <a:pPr algn="ctr"/>
            <a:r>
              <a:rPr lang="en-US" dirty="0"/>
              <a:t>Métamodélisation</a:t>
            </a:r>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1524000" y="2947620"/>
            <a:ext cx="9144000" cy="1641490"/>
          </a:xfrm>
        </p:spPr>
        <p:txBody>
          <a:bodyPr>
            <a:normAutofit/>
          </a:bodyPr>
          <a:lstStyle/>
          <a:p>
            <a:pPr algn="ctr"/>
            <a:r>
              <a:rPr lang="en-US" sz="7200" dirty="0"/>
              <a:t>CHAPITRE</a:t>
            </a:r>
            <a:r>
              <a:rPr lang="en-US" dirty="0"/>
              <a:t>   X</a:t>
            </a:r>
          </a:p>
        </p:txBody>
      </p:sp>
      <p:sp>
        <p:nvSpPr>
          <p:cNvPr id="11" name="Title 1">
            <a:extLst>
              <a:ext uri="{FF2B5EF4-FFF2-40B4-BE49-F238E27FC236}">
                <a16:creationId xmlns:a16="http://schemas.microsoft.com/office/drawing/2014/main" id="{3D97A434-B531-F674-C953-684700437AA1}"/>
              </a:ext>
            </a:extLst>
          </p:cNvPr>
          <p:cNvSpPr txBox="1">
            <a:spLocks/>
          </p:cNvSpPr>
          <p:nvPr/>
        </p:nvSpPr>
        <p:spPr>
          <a:xfrm>
            <a:off x="1524000" y="1212170"/>
            <a:ext cx="9144000" cy="1641490"/>
          </a:xfrm>
          <a:prstGeom prst="rect">
            <a:avLst/>
          </a:prstGeom>
        </p:spPr>
        <p:txBody>
          <a:bodyPr vert="horz" wrap="none" lIns="91440" tIns="45720" rIns="91440" bIns="45720" rtlCol="0" anchor="t">
            <a:normAutofit/>
          </a:bodyPr>
          <a:lstStyle>
            <a:lvl1pPr algn="r" defTabSz="914400" rtl="0" eaLnBrk="1" latinLnBrk="0" hangingPunct="1">
              <a:lnSpc>
                <a:spcPct val="90000"/>
              </a:lnSpc>
              <a:spcBef>
                <a:spcPct val="0"/>
              </a:spcBef>
              <a:buNone/>
              <a:defRPr sz="9600" b="0" kern="120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ea typeface="+mj-ea"/>
                <a:cs typeface="+mj-cs"/>
              </a:defRPr>
            </a:lvl1pPr>
          </a:lstStyle>
          <a:p>
            <a:pPr algn="ctr"/>
            <a:r>
              <a:rPr lang="en-US" dirty="0"/>
              <a:t>EXPOSE   EN   UML</a:t>
            </a:r>
          </a:p>
        </p:txBody>
      </p:sp>
    </p:spTree>
    <p:extLst>
      <p:ext uri="{BB962C8B-B14F-4D97-AF65-F5344CB8AC3E}">
        <p14:creationId xmlns:p14="http://schemas.microsoft.com/office/powerpoint/2010/main" val="3549750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pPr algn="ctr"/>
            <a:r>
              <a:rPr lang="en-US" dirty="0"/>
              <a:t>Métamodélisation</a:t>
            </a:r>
          </a:p>
        </p:txBody>
      </p:sp>
      <p:sp>
        <p:nvSpPr>
          <p:cNvPr id="5" name="Espace réservé du contenu 4">
            <a:extLst>
              <a:ext uri="{FF2B5EF4-FFF2-40B4-BE49-F238E27FC236}">
                <a16:creationId xmlns:a16="http://schemas.microsoft.com/office/drawing/2014/main" id="{6365F6D2-29A1-872B-37EA-662C5ADCF69B}"/>
              </a:ext>
            </a:extLst>
          </p:cNvPr>
          <p:cNvSpPr>
            <a:spLocks noGrp="1"/>
          </p:cNvSpPr>
          <p:nvPr>
            <p:ph idx="1"/>
          </p:nvPr>
        </p:nvSpPr>
        <p:spPr/>
        <p:txBody>
          <a:bodyPr>
            <a:normAutofit/>
          </a:bodyPr>
          <a:lstStyle/>
          <a:p>
            <a:pPr marL="571500" indent="-571500">
              <a:buFont typeface="+mj-lt"/>
              <a:buAutoNum type="arabicPeriod"/>
            </a:pPr>
            <a:r>
              <a:rPr lang="fr-FR" sz="2400" dirty="0"/>
              <a:t>Introduction</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a:t>Les stéréotypes </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a:t>Tagged  values </a:t>
            </a:r>
            <a:r>
              <a:rPr lang="fr-FR" altLang="fr-GN" sz="2400" dirty="0"/>
              <a:t>(valeurs étiquetées)</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a:t> Les autres éléments d’un profil</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a:t> Les profils</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err="1"/>
              <a:t>Exemple</a:t>
            </a:r>
            <a:r>
              <a:rPr lang="en-US" altLang="fr-GN" sz="2400" dirty="0"/>
              <a:t> de profil de plateforme</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a:t> Le métamodèle d’UML</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a:t> Exemples</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a:t> Représentation des stéréotypes dans le metamodèle</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a:t> Introduction au MOF</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lang="en-US" altLang="fr-GN" sz="2400" dirty="0"/>
              <a:t> Conclusion</a:t>
            </a:r>
          </a:p>
        </p:txBody>
      </p:sp>
      <p:sp>
        <p:nvSpPr>
          <p:cNvPr id="18" name="ZoneTexte 5">
            <a:extLst>
              <a:ext uri="{FF2B5EF4-FFF2-40B4-BE49-F238E27FC236}">
                <a16:creationId xmlns:a16="http://schemas.microsoft.com/office/drawing/2014/main" id="{C6CEFE7B-B155-6D07-E783-E05007EF67CD}"/>
              </a:ext>
            </a:extLst>
          </p:cNvPr>
          <p:cNvSpPr txBox="1"/>
          <p:nvPr/>
        </p:nvSpPr>
        <p:spPr>
          <a:xfrm>
            <a:off x="899795" y="9229725"/>
            <a:ext cx="6094095" cy="661670"/>
          </a:xfrm>
          <a:prstGeom prst="rect">
            <a:avLst/>
          </a:prstGeom>
          <a:noFill/>
        </p:spPr>
        <p:txBody>
          <a:bodyPr wrap="square">
            <a:spAutoFit/>
          </a:bodyPr>
          <a:lstStyle/>
          <a:p>
            <a:pPr>
              <a:lnSpc>
                <a:spcPct val="107000"/>
              </a:lnSpc>
              <a:spcAft>
                <a:spcPts val="800"/>
              </a:spcAft>
            </a:pPr>
            <a:r>
              <a:rPr lang="en-US" sz="2800" kern="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fr-G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9" name="ZoneTexte 6">
            <a:extLst>
              <a:ext uri="{FF2B5EF4-FFF2-40B4-BE49-F238E27FC236}">
                <a16:creationId xmlns:a16="http://schemas.microsoft.com/office/drawing/2014/main" id="{9282962A-C7A8-36E4-83F8-DF2370A8F39D}"/>
              </a:ext>
            </a:extLst>
          </p:cNvPr>
          <p:cNvSpPr txBox="1"/>
          <p:nvPr/>
        </p:nvSpPr>
        <p:spPr>
          <a:xfrm>
            <a:off x="899795" y="9727565"/>
            <a:ext cx="6094095" cy="661670"/>
          </a:xfrm>
          <a:prstGeom prst="rect">
            <a:avLst/>
          </a:prstGeom>
          <a:noFill/>
        </p:spPr>
        <p:txBody>
          <a:bodyPr wrap="square">
            <a:spAutoFit/>
          </a:bodyPr>
          <a:lstStyle/>
          <a:p>
            <a:pPr>
              <a:lnSpc>
                <a:spcPct val="107000"/>
              </a:lnSpc>
              <a:spcAft>
                <a:spcPts val="800"/>
              </a:spcAft>
            </a:pPr>
            <a:r>
              <a:rPr lang="en-US" sz="2800" kern="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fr-G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1" name="ZoneTexte 8">
            <a:extLst>
              <a:ext uri="{FF2B5EF4-FFF2-40B4-BE49-F238E27FC236}">
                <a16:creationId xmlns:a16="http://schemas.microsoft.com/office/drawing/2014/main" id="{34A6E6B6-A79A-699B-1224-2E3332434C66}"/>
              </a:ext>
            </a:extLst>
          </p:cNvPr>
          <p:cNvSpPr txBox="1"/>
          <p:nvPr/>
        </p:nvSpPr>
        <p:spPr>
          <a:xfrm>
            <a:off x="899795" y="10698480"/>
            <a:ext cx="6094095" cy="661670"/>
          </a:xfrm>
          <a:prstGeom prst="rect">
            <a:avLst/>
          </a:prstGeom>
          <a:noFill/>
        </p:spPr>
        <p:txBody>
          <a:bodyPr wrap="square">
            <a:spAutoFit/>
          </a:bodyPr>
          <a:lstStyle/>
          <a:p>
            <a:pPr>
              <a:lnSpc>
                <a:spcPct val="107000"/>
              </a:lnSpc>
              <a:spcAft>
                <a:spcPts val="800"/>
              </a:spcAft>
            </a:pPr>
            <a:r>
              <a:rPr lang="en-US" sz="2800" kern="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fr-G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2" name="ZoneTexte 9">
            <a:extLst>
              <a:ext uri="{FF2B5EF4-FFF2-40B4-BE49-F238E27FC236}">
                <a16:creationId xmlns:a16="http://schemas.microsoft.com/office/drawing/2014/main" id="{D876107C-38DC-24BC-7EB0-1F5DCAB0B728}"/>
              </a:ext>
            </a:extLst>
          </p:cNvPr>
          <p:cNvSpPr txBox="1"/>
          <p:nvPr/>
        </p:nvSpPr>
        <p:spPr>
          <a:xfrm>
            <a:off x="899795" y="11170920"/>
            <a:ext cx="6094095" cy="661670"/>
          </a:xfrm>
          <a:prstGeom prst="rect">
            <a:avLst/>
          </a:prstGeom>
          <a:noFill/>
        </p:spPr>
        <p:txBody>
          <a:bodyPr wrap="square">
            <a:spAutoFit/>
          </a:bodyPr>
          <a:lstStyle/>
          <a:p>
            <a:pPr>
              <a:lnSpc>
                <a:spcPct val="107000"/>
              </a:lnSpc>
              <a:spcAft>
                <a:spcPts val="800"/>
              </a:spcAft>
            </a:pPr>
            <a:r>
              <a:rPr lang="en-US" sz="2800" kern="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fr-G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3" name="ZoneTexte 10">
            <a:extLst>
              <a:ext uri="{FF2B5EF4-FFF2-40B4-BE49-F238E27FC236}">
                <a16:creationId xmlns:a16="http://schemas.microsoft.com/office/drawing/2014/main" id="{7565F35E-5AB9-DE1E-F4C0-ACFFF2D2746E}"/>
              </a:ext>
            </a:extLst>
          </p:cNvPr>
          <p:cNvSpPr txBox="1"/>
          <p:nvPr/>
        </p:nvSpPr>
        <p:spPr>
          <a:xfrm>
            <a:off x="899795" y="11669395"/>
            <a:ext cx="6094095" cy="661670"/>
          </a:xfrm>
          <a:prstGeom prst="rect">
            <a:avLst/>
          </a:prstGeom>
          <a:noFill/>
        </p:spPr>
        <p:txBody>
          <a:bodyPr wrap="square">
            <a:spAutoFit/>
          </a:bodyPr>
          <a:lstStyle/>
          <a:p>
            <a:pPr>
              <a:lnSpc>
                <a:spcPct val="107000"/>
              </a:lnSpc>
              <a:spcAft>
                <a:spcPts val="800"/>
              </a:spcAft>
            </a:pPr>
            <a:r>
              <a:rPr lang="en-US" sz="2800" kern="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fr-G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4" name="ZoneTexte 11">
            <a:extLst>
              <a:ext uri="{FF2B5EF4-FFF2-40B4-BE49-F238E27FC236}">
                <a16:creationId xmlns:a16="http://schemas.microsoft.com/office/drawing/2014/main" id="{64368E5E-BD04-DA7C-2959-E6A4245CE28E}"/>
              </a:ext>
            </a:extLst>
          </p:cNvPr>
          <p:cNvSpPr txBox="1"/>
          <p:nvPr/>
        </p:nvSpPr>
        <p:spPr>
          <a:xfrm>
            <a:off x="899795" y="12141835"/>
            <a:ext cx="8187690" cy="661670"/>
          </a:xfrm>
          <a:prstGeom prst="rect">
            <a:avLst/>
          </a:prstGeom>
          <a:noFill/>
        </p:spPr>
        <p:txBody>
          <a:bodyPr wrap="square">
            <a:spAutoFit/>
          </a:bodyPr>
          <a:lstStyle/>
          <a:p>
            <a:pPr>
              <a:lnSpc>
                <a:spcPct val="107000"/>
              </a:lnSpc>
              <a:spcAft>
                <a:spcPts val="800"/>
              </a:spcAft>
            </a:pPr>
            <a:r>
              <a:rPr lang="en-US" sz="2800" kern="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fr-G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7" name="ZoneTexte 13">
            <a:extLst>
              <a:ext uri="{FF2B5EF4-FFF2-40B4-BE49-F238E27FC236}">
                <a16:creationId xmlns:a16="http://schemas.microsoft.com/office/drawing/2014/main" id="{2B4F3EBD-7307-CFD1-1DE1-48A3172B4C2E}"/>
              </a:ext>
            </a:extLst>
          </p:cNvPr>
          <p:cNvSpPr txBox="1"/>
          <p:nvPr/>
        </p:nvSpPr>
        <p:spPr>
          <a:xfrm>
            <a:off x="772795" y="8582025"/>
            <a:ext cx="6094095" cy="661670"/>
          </a:xfrm>
          <a:prstGeom prst="rect">
            <a:avLst/>
          </a:prstGeom>
          <a:noFill/>
        </p:spPr>
        <p:txBody>
          <a:bodyPr wrap="square">
            <a:spAutoFit/>
          </a:bodyPr>
          <a:lstStyle/>
          <a:p>
            <a:pPr>
              <a:lnSpc>
                <a:spcPct val="107000"/>
              </a:lnSpc>
              <a:spcAft>
                <a:spcPts val="800"/>
              </a:spcAft>
            </a:pPr>
            <a:r>
              <a:rPr lang="en-US" sz="2800" kern="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lang="fr-G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9" name="Rectangle 22">
            <a:extLst>
              <a:ext uri="{FF2B5EF4-FFF2-40B4-BE49-F238E27FC236}">
                <a16:creationId xmlns:a16="http://schemas.microsoft.com/office/drawing/2014/main" id="{2E01ABF2-9768-0839-3338-A8FBF1AF863D}"/>
              </a:ext>
            </a:extLst>
          </p:cNvPr>
          <p:cNvSpPr>
            <a:spLocks noChangeArrowheads="1"/>
          </p:cNvSpPr>
          <p:nvPr/>
        </p:nvSpPr>
        <p:spPr bwMode="auto">
          <a:xfrm>
            <a:off x="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GN" dirty="0"/>
          </a:p>
        </p:txBody>
      </p:sp>
    </p:spTree>
    <p:extLst>
      <p:ext uri="{BB962C8B-B14F-4D97-AF65-F5344CB8AC3E}">
        <p14:creationId xmlns:p14="http://schemas.microsoft.com/office/powerpoint/2010/main" val="2692957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5">
                                            <p:txEl>
                                              <p:pRg st="1" end="1"/>
                                            </p:txEl>
                                          </p:spTgt>
                                        </p:tgtEl>
                                        <p:attrNameLst>
                                          <p:attrName>style.visibility</p:attrName>
                                        </p:attrNameLst>
                                      </p:cBhvr>
                                      <p:to>
                                        <p:strVal val="visible"/>
                                      </p:to>
                                    </p:set>
                                    <p:animEffect transition="in" filter="fade">
                                      <p:cBhvr>
                                        <p:cTn id="14" dur="1000"/>
                                        <p:tgtEl>
                                          <p:spTgt spid="5">
                                            <p:txEl>
                                              <p:pRg st="1" end="1"/>
                                            </p:txEl>
                                          </p:spTgt>
                                        </p:tgtEl>
                                      </p:cBhvr>
                                    </p:animEffect>
                                    <p:anim calcmode="lin" valueType="num">
                                      <p:cBhvr>
                                        <p:cTn id="15"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1000"/>
                                        <p:tgtEl>
                                          <p:spTgt spid="5">
                                            <p:txEl>
                                              <p:pRg st="2" end="2"/>
                                            </p:txEl>
                                          </p:spTgt>
                                        </p:tgtEl>
                                      </p:cBhvr>
                                    </p:animEffect>
                                    <p:anim calcmode="lin" valueType="num">
                                      <p:cBhvr>
                                        <p:cTn id="22"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nodeType="clickEffect">
                                  <p:stCondLst>
                                    <p:cond delay="0"/>
                                  </p:stCondLst>
                                  <p:childTnLst>
                                    <p:set>
                                      <p:cBhvr>
                                        <p:cTn id="27" dur="1" fill="hold">
                                          <p:stCondLst>
                                            <p:cond delay="0"/>
                                          </p:stCondLst>
                                        </p:cTn>
                                        <p:tgtEl>
                                          <p:spTgt spid="5">
                                            <p:txEl>
                                              <p:pRg st="3" end="3"/>
                                            </p:txEl>
                                          </p:spTgt>
                                        </p:tgtEl>
                                        <p:attrNameLst>
                                          <p:attrName>style.visibility</p:attrName>
                                        </p:attrNameLst>
                                      </p:cBhvr>
                                      <p:to>
                                        <p:strVal val="visible"/>
                                      </p:to>
                                    </p:set>
                                    <p:animEffect transition="in" filter="fade">
                                      <p:cBhvr>
                                        <p:cTn id="28" dur="1000"/>
                                        <p:tgtEl>
                                          <p:spTgt spid="5">
                                            <p:txEl>
                                              <p:pRg st="3" end="3"/>
                                            </p:txEl>
                                          </p:spTgt>
                                        </p:tgtEl>
                                      </p:cBhvr>
                                    </p:animEffect>
                                    <p:anim calcmode="lin" valueType="num">
                                      <p:cBhvr>
                                        <p:cTn id="29"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nodeType="clickEffect">
                                  <p:stCondLst>
                                    <p:cond delay="0"/>
                                  </p:stCondLst>
                                  <p:childTnLst>
                                    <p:set>
                                      <p:cBhvr>
                                        <p:cTn id="34" dur="1" fill="hold">
                                          <p:stCondLst>
                                            <p:cond delay="0"/>
                                          </p:stCondLst>
                                        </p:cTn>
                                        <p:tgtEl>
                                          <p:spTgt spid="5">
                                            <p:txEl>
                                              <p:pRg st="4" end="4"/>
                                            </p:txEl>
                                          </p:spTgt>
                                        </p:tgtEl>
                                        <p:attrNameLst>
                                          <p:attrName>style.visibility</p:attrName>
                                        </p:attrNameLst>
                                      </p:cBhvr>
                                      <p:to>
                                        <p:strVal val="visible"/>
                                      </p:to>
                                    </p:set>
                                    <p:animEffect transition="in" filter="fade">
                                      <p:cBhvr>
                                        <p:cTn id="35" dur="1000"/>
                                        <p:tgtEl>
                                          <p:spTgt spid="5">
                                            <p:txEl>
                                              <p:pRg st="4" end="4"/>
                                            </p:txEl>
                                          </p:spTgt>
                                        </p:tgtEl>
                                      </p:cBhvr>
                                    </p:animEffect>
                                    <p:anim calcmode="lin" valueType="num">
                                      <p:cBhvr>
                                        <p:cTn id="36"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nodeType="clickEffect">
                                  <p:stCondLst>
                                    <p:cond delay="0"/>
                                  </p:stCondLst>
                                  <p:childTnLst>
                                    <p:set>
                                      <p:cBhvr>
                                        <p:cTn id="41" dur="1" fill="hold">
                                          <p:stCondLst>
                                            <p:cond delay="0"/>
                                          </p:stCondLst>
                                        </p:cTn>
                                        <p:tgtEl>
                                          <p:spTgt spid="5">
                                            <p:txEl>
                                              <p:pRg st="5" end="5"/>
                                            </p:txEl>
                                          </p:spTgt>
                                        </p:tgtEl>
                                        <p:attrNameLst>
                                          <p:attrName>style.visibility</p:attrName>
                                        </p:attrNameLst>
                                      </p:cBhvr>
                                      <p:to>
                                        <p:strVal val="visible"/>
                                      </p:to>
                                    </p:set>
                                    <p:animEffect transition="in" filter="fade">
                                      <p:cBhvr>
                                        <p:cTn id="42" dur="1000"/>
                                        <p:tgtEl>
                                          <p:spTgt spid="5">
                                            <p:txEl>
                                              <p:pRg st="5" end="5"/>
                                            </p:txEl>
                                          </p:spTgt>
                                        </p:tgtEl>
                                      </p:cBhvr>
                                    </p:animEffect>
                                    <p:anim calcmode="lin" valueType="num">
                                      <p:cBhvr>
                                        <p:cTn id="43"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5">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5">
                                            <p:txEl>
                                              <p:pRg st="6" end="6"/>
                                            </p:txEl>
                                          </p:spTgt>
                                        </p:tgtEl>
                                        <p:attrNameLst>
                                          <p:attrName>style.visibility</p:attrName>
                                        </p:attrNameLst>
                                      </p:cBhvr>
                                      <p:to>
                                        <p:strVal val="visible"/>
                                      </p:to>
                                    </p:set>
                                    <p:animEffect transition="in" filter="fade">
                                      <p:cBhvr>
                                        <p:cTn id="49" dur="1000"/>
                                        <p:tgtEl>
                                          <p:spTgt spid="5">
                                            <p:txEl>
                                              <p:pRg st="6" end="6"/>
                                            </p:txEl>
                                          </p:spTgt>
                                        </p:tgtEl>
                                      </p:cBhvr>
                                    </p:animEffect>
                                    <p:anim calcmode="lin" valueType="num">
                                      <p:cBhvr>
                                        <p:cTn id="50"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7" presetClass="entr" presetSubtype="0" fill="hold" nodeType="clickEffect">
                                  <p:stCondLst>
                                    <p:cond delay="0"/>
                                  </p:stCondLst>
                                  <p:childTnLst>
                                    <p:set>
                                      <p:cBhvr>
                                        <p:cTn id="55" dur="1" fill="hold">
                                          <p:stCondLst>
                                            <p:cond delay="0"/>
                                          </p:stCondLst>
                                        </p:cTn>
                                        <p:tgtEl>
                                          <p:spTgt spid="5">
                                            <p:txEl>
                                              <p:pRg st="7" end="7"/>
                                            </p:txEl>
                                          </p:spTgt>
                                        </p:tgtEl>
                                        <p:attrNameLst>
                                          <p:attrName>style.visibility</p:attrName>
                                        </p:attrNameLst>
                                      </p:cBhvr>
                                      <p:to>
                                        <p:strVal val="visible"/>
                                      </p:to>
                                    </p:set>
                                    <p:animEffect transition="in" filter="fade">
                                      <p:cBhvr>
                                        <p:cTn id="56" dur="1000"/>
                                        <p:tgtEl>
                                          <p:spTgt spid="5">
                                            <p:txEl>
                                              <p:pRg st="7" end="7"/>
                                            </p:txEl>
                                          </p:spTgt>
                                        </p:tgtEl>
                                      </p:cBhvr>
                                    </p:animEffect>
                                    <p:anim calcmode="lin" valueType="num">
                                      <p:cBhvr>
                                        <p:cTn id="57" dur="1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58" dur="1000" fill="hold"/>
                                        <p:tgtEl>
                                          <p:spTgt spid="5">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7" presetClass="entr" presetSubtype="0" fill="hold" nodeType="clickEffect">
                                  <p:stCondLst>
                                    <p:cond delay="0"/>
                                  </p:stCondLst>
                                  <p:childTnLst>
                                    <p:set>
                                      <p:cBhvr>
                                        <p:cTn id="62" dur="1" fill="hold">
                                          <p:stCondLst>
                                            <p:cond delay="0"/>
                                          </p:stCondLst>
                                        </p:cTn>
                                        <p:tgtEl>
                                          <p:spTgt spid="5">
                                            <p:txEl>
                                              <p:pRg st="8" end="8"/>
                                            </p:txEl>
                                          </p:spTgt>
                                        </p:tgtEl>
                                        <p:attrNameLst>
                                          <p:attrName>style.visibility</p:attrName>
                                        </p:attrNameLst>
                                      </p:cBhvr>
                                      <p:to>
                                        <p:strVal val="visible"/>
                                      </p:to>
                                    </p:set>
                                    <p:animEffect transition="in" filter="fade">
                                      <p:cBhvr>
                                        <p:cTn id="63" dur="1000"/>
                                        <p:tgtEl>
                                          <p:spTgt spid="5">
                                            <p:txEl>
                                              <p:pRg st="8" end="8"/>
                                            </p:txEl>
                                          </p:spTgt>
                                        </p:tgtEl>
                                      </p:cBhvr>
                                    </p:animEffect>
                                    <p:anim calcmode="lin" valueType="num">
                                      <p:cBhvr>
                                        <p:cTn id="64" dur="1000" fill="hold"/>
                                        <p:tgtEl>
                                          <p:spTgt spid="5">
                                            <p:txEl>
                                              <p:pRg st="8" end="8"/>
                                            </p:txEl>
                                          </p:spTgt>
                                        </p:tgtEl>
                                        <p:attrNameLst>
                                          <p:attrName>ppt_x</p:attrName>
                                        </p:attrNameLst>
                                      </p:cBhvr>
                                      <p:tavLst>
                                        <p:tav tm="0">
                                          <p:val>
                                            <p:strVal val="#ppt_x"/>
                                          </p:val>
                                        </p:tav>
                                        <p:tav tm="100000">
                                          <p:val>
                                            <p:strVal val="#ppt_x"/>
                                          </p:val>
                                        </p:tav>
                                      </p:tavLst>
                                    </p:anim>
                                    <p:anim calcmode="lin" valueType="num">
                                      <p:cBhvr>
                                        <p:cTn id="65" dur="1000" fill="hold"/>
                                        <p:tgtEl>
                                          <p:spTgt spid="5">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7" presetClass="entr" presetSubtype="0" fill="hold" nodeType="clickEffect">
                                  <p:stCondLst>
                                    <p:cond delay="0"/>
                                  </p:stCondLst>
                                  <p:childTnLst>
                                    <p:set>
                                      <p:cBhvr>
                                        <p:cTn id="69" dur="1" fill="hold">
                                          <p:stCondLst>
                                            <p:cond delay="0"/>
                                          </p:stCondLst>
                                        </p:cTn>
                                        <p:tgtEl>
                                          <p:spTgt spid="5">
                                            <p:txEl>
                                              <p:pRg st="9" end="9"/>
                                            </p:txEl>
                                          </p:spTgt>
                                        </p:tgtEl>
                                        <p:attrNameLst>
                                          <p:attrName>style.visibility</p:attrName>
                                        </p:attrNameLst>
                                      </p:cBhvr>
                                      <p:to>
                                        <p:strVal val="visible"/>
                                      </p:to>
                                    </p:set>
                                    <p:animEffect transition="in" filter="fade">
                                      <p:cBhvr>
                                        <p:cTn id="70" dur="1000"/>
                                        <p:tgtEl>
                                          <p:spTgt spid="5">
                                            <p:txEl>
                                              <p:pRg st="9" end="9"/>
                                            </p:txEl>
                                          </p:spTgt>
                                        </p:tgtEl>
                                      </p:cBhvr>
                                    </p:animEffect>
                                    <p:anim calcmode="lin" valueType="num">
                                      <p:cBhvr>
                                        <p:cTn id="71" dur="1000" fill="hold"/>
                                        <p:tgtEl>
                                          <p:spTgt spid="5">
                                            <p:txEl>
                                              <p:pRg st="9" end="9"/>
                                            </p:txEl>
                                          </p:spTgt>
                                        </p:tgtEl>
                                        <p:attrNameLst>
                                          <p:attrName>ppt_x</p:attrName>
                                        </p:attrNameLst>
                                      </p:cBhvr>
                                      <p:tavLst>
                                        <p:tav tm="0">
                                          <p:val>
                                            <p:strVal val="#ppt_x"/>
                                          </p:val>
                                        </p:tav>
                                        <p:tav tm="100000">
                                          <p:val>
                                            <p:strVal val="#ppt_x"/>
                                          </p:val>
                                        </p:tav>
                                      </p:tavLst>
                                    </p:anim>
                                    <p:anim calcmode="lin" valueType="num">
                                      <p:cBhvr>
                                        <p:cTn id="72" dur="1000" fill="hold"/>
                                        <p:tgtEl>
                                          <p:spTgt spid="5">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7" presetClass="entr" presetSubtype="0" fill="hold" nodeType="clickEffect">
                                  <p:stCondLst>
                                    <p:cond delay="0"/>
                                  </p:stCondLst>
                                  <p:childTnLst>
                                    <p:set>
                                      <p:cBhvr>
                                        <p:cTn id="76" dur="1" fill="hold">
                                          <p:stCondLst>
                                            <p:cond delay="0"/>
                                          </p:stCondLst>
                                        </p:cTn>
                                        <p:tgtEl>
                                          <p:spTgt spid="5">
                                            <p:txEl>
                                              <p:pRg st="10" end="10"/>
                                            </p:txEl>
                                          </p:spTgt>
                                        </p:tgtEl>
                                        <p:attrNameLst>
                                          <p:attrName>style.visibility</p:attrName>
                                        </p:attrNameLst>
                                      </p:cBhvr>
                                      <p:to>
                                        <p:strVal val="visible"/>
                                      </p:to>
                                    </p:set>
                                    <p:animEffect transition="in" filter="fade">
                                      <p:cBhvr>
                                        <p:cTn id="77" dur="1000"/>
                                        <p:tgtEl>
                                          <p:spTgt spid="5">
                                            <p:txEl>
                                              <p:pRg st="10" end="10"/>
                                            </p:txEl>
                                          </p:spTgt>
                                        </p:tgtEl>
                                      </p:cBhvr>
                                    </p:animEffect>
                                    <p:anim calcmode="lin" valueType="num">
                                      <p:cBhvr>
                                        <p:cTn id="78" dur="1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79" dur="1000" fill="hold"/>
                                        <p:tgtEl>
                                          <p:spTgt spid="5">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up close image of waves">
            <a:extLst>
              <a:ext uri="{FF2B5EF4-FFF2-40B4-BE49-F238E27FC236}">
                <a16:creationId xmlns:a16="http://schemas.microsoft.com/office/drawing/2014/main" id="{5214D3CF-FAD3-F8A9-A435-388B006DE7C7}"/>
              </a:ext>
            </a:extLst>
          </p:cNvPr>
          <p:cNvPicPr>
            <a:picLocks noChangeAspect="1"/>
          </p:cNvPicPr>
          <p:nvPr/>
        </p:nvPicPr>
        <p:blipFill rotWithShape="1">
          <a:blip r:embed="rId2">
            <a:alphaModFix amt="25000"/>
          </a:blip>
          <a:srcRect b="15730"/>
          <a:stretch/>
        </p:blipFill>
        <p:spPr>
          <a:xfrm>
            <a:off x="20" y="1"/>
            <a:ext cx="12191980" cy="6858000"/>
          </a:xfrm>
          <a:prstGeom prst="rect">
            <a:avLst/>
          </a:prstGeom>
        </p:spPr>
      </p:pic>
      <p:sp>
        <p:nvSpPr>
          <p:cNvPr id="4" name="ZoneTexte 3">
            <a:extLst>
              <a:ext uri="{FF2B5EF4-FFF2-40B4-BE49-F238E27FC236}">
                <a16:creationId xmlns:a16="http://schemas.microsoft.com/office/drawing/2014/main" id="{8F0C5DC0-BC4F-DD37-9F03-42D22BACB28C}"/>
              </a:ext>
            </a:extLst>
          </p:cNvPr>
          <p:cNvSpPr txBox="1"/>
          <p:nvPr/>
        </p:nvSpPr>
        <p:spPr>
          <a:xfrm>
            <a:off x="128016" y="1247461"/>
            <a:ext cx="11905488" cy="5422318"/>
          </a:xfrm>
          <a:prstGeom prst="rect">
            <a:avLst/>
          </a:prstGeom>
          <a:noFill/>
        </p:spPr>
        <p:txBody>
          <a:bodyPr wrap="square">
            <a:spAutoFit/>
          </a:bodyPr>
          <a:lstStyle/>
          <a:p>
            <a:pPr>
              <a:lnSpc>
                <a:spcPct val="107000"/>
              </a:lnSpc>
              <a:spcBef>
                <a:spcPts val="900"/>
              </a:spcBef>
              <a:spcAft>
                <a:spcPts val="900"/>
              </a:spcAft>
            </a:pPr>
            <a:r>
              <a:rPr lang="fr-FR" sz="1800" dirty="0">
                <a:effectLst/>
                <a:latin typeface="Calibri" panose="020F0502020204030204" pitchFamily="34" charset="0"/>
                <a:ea typeface="Calibri" panose="020F0502020204030204" pitchFamily="34" charset="0"/>
                <a:cs typeface="Calibri" panose="020F0502020204030204" pitchFamily="34" charset="0"/>
              </a:rPr>
              <a:t>Dans ce chapitre, nous étudions la Métamodélisation en UML. Dans un premier temps, nous étudions les profils, qui sont un support pour enrichir les capacités de modélisation d’UML, notamment au niveau de leur sémantique, afin d’adapter UML :</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nSpc>
                <a:spcPct val="107000"/>
              </a:lnSpc>
              <a:spcBef>
                <a:spcPts val="375"/>
              </a:spcBef>
              <a:spcAft>
                <a:spcPts val="375"/>
              </a:spcAft>
              <a:buSzPts val="1000"/>
              <a:buFont typeface="Symbol" panose="05050102010706020507" pitchFamily="18" charset="2"/>
              <a:buChar char=""/>
              <a:tabLst>
                <a:tab pos="457200" algn="l"/>
              </a:tabLst>
            </a:pPr>
            <a:r>
              <a:rPr lang="fr-FR" sz="1800" dirty="0">
                <a:effectLst/>
                <a:latin typeface="Calibri" panose="020F0502020204030204" pitchFamily="34" charset="0"/>
                <a:ea typeface="Calibri" panose="020F0502020204030204" pitchFamily="34" charset="0"/>
                <a:cs typeface="Calibri" panose="020F0502020204030204" pitchFamily="34" charset="0"/>
              </a:rPr>
              <a:t>soit à une plateforme spécifique telle que Java, .NET ou EJB ;</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a:p>
            <a:pPr marL="342900" lvl="0" indent="-342900">
              <a:lnSpc>
                <a:spcPct val="107000"/>
              </a:lnSpc>
              <a:spcBef>
                <a:spcPts val="375"/>
              </a:spcBef>
              <a:spcAft>
                <a:spcPts val="375"/>
              </a:spcAft>
              <a:buSzPts val="1000"/>
              <a:buFont typeface="Symbol" panose="05050102010706020507" pitchFamily="18" charset="2"/>
              <a:buChar char=""/>
              <a:tabLst>
                <a:tab pos="457200" algn="l"/>
              </a:tabLst>
            </a:pPr>
            <a:r>
              <a:rPr lang="fr-FR" sz="1800" dirty="0">
                <a:effectLst/>
                <a:latin typeface="Calibri" panose="020F0502020204030204" pitchFamily="34" charset="0"/>
                <a:ea typeface="Calibri" panose="020F0502020204030204" pitchFamily="34" charset="0"/>
                <a:cs typeface="Calibri" panose="020F0502020204030204" pitchFamily="34" charset="0"/>
              </a:rPr>
              <a:t>soit à un domaine spécifique à l’utilisateur, comme le domaine des équidés.</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Bef>
                <a:spcPts val="900"/>
              </a:spcBef>
              <a:spcAft>
                <a:spcPts val="900"/>
              </a:spcAft>
            </a:pPr>
            <a:r>
              <a:rPr lang="fr-FR" sz="1800" dirty="0">
                <a:effectLst/>
                <a:latin typeface="Calibri" panose="020F0502020204030204" pitchFamily="34" charset="0"/>
                <a:ea typeface="Calibri" panose="020F0502020204030204" pitchFamily="34" charset="0"/>
                <a:cs typeface="Calibri" panose="020F0502020204030204" pitchFamily="34" charset="0"/>
              </a:rPr>
              <a:t>Un profil est un support léger d’extension : il appose de nouvelles constructions au métamodèle d’UML, mais ne permet pas d’en modifier les constructions existantes. Ces nouvelles constructions sont principalement les stéréotypes, les </a:t>
            </a:r>
            <a:r>
              <a:rPr lang="fr-FR" sz="1800" i="1" dirty="0">
                <a:effectLst/>
                <a:latin typeface="Calibri" panose="020F0502020204030204" pitchFamily="34" charset="0"/>
                <a:ea typeface="Calibri" panose="020F0502020204030204" pitchFamily="34" charset="0"/>
                <a:cs typeface="Calibri" panose="020F0502020204030204" pitchFamily="34" charset="0"/>
              </a:rPr>
              <a:t>tagged values</a:t>
            </a:r>
            <a:r>
              <a:rPr lang="fr-FR" sz="1800" dirty="0">
                <a:effectLst/>
                <a:latin typeface="Calibri" panose="020F0502020204030204" pitchFamily="34" charset="0"/>
                <a:ea typeface="Calibri" panose="020F0502020204030204" pitchFamily="34" charset="0"/>
                <a:cs typeface="Calibri" panose="020F0502020204030204" pitchFamily="34" charset="0"/>
              </a:rPr>
              <a:t> (valeurs étiquetées) et les contraintes. Les contraintes sont décrites en langage naturel ou à l’aide du langage OCL qui a été abordé au chapitre La modélisation des objets.</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a:p>
            <a:pPr algn="just">
              <a:lnSpc>
                <a:spcPct val="107000"/>
              </a:lnSpc>
              <a:spcBef>
                <a:spcPts val="900"/>
              </a:spcBef>
              <a:spcAft>
                <a:spcPts val="900"/>
              </a:spcAft>
            </a:pPr>
            <a:r>
              <a:rPr lang="fr-FR" sz="1800" dirty="0">
                <a:effectLst/>
                <a:latin typeface="Calibri" panose="020F0502020204030204" pitchFamily="34" charset="0"/>
                <a:ea typeface="Calibri" panose="020F0502020204030204" pitchFamily="34" charset="0"/>
                <a:cs typeface="Calibri" panose="020F0502020204030204" pitchFamily="34" charset="0"/>
              </a:rPr>
              <a:t>Un profil est décrit par un diagramme de profil, qui fait partie des diagrammes de structure d’UML. Il introduit un type spécifique de paquetage. Les paquetages ont été introduits au chapitre La structuration des éléments de modélisation.</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Bef>
                <a:spcPts val="900"/>
              </a:spcBef>
              <a:spcAft>
                <a:spcPts val="900"/>
              </a:spcAft>
            </a:pPr>
            <a:r>
              <a:rPr lang="fr-FR" sz="1800" dirty="0">
                <a:effectLst/>
                <a:latin typeface="Calibri" panose="020F0502020204030204" pitchFamily="34" charset="0"/>
                <a:ea typeface="Calibri" panose="020F0502020204030204" pitchFamily="34" charset="0"/>
                <a:cs typeface="Calibri" panose="020F0502020204030204" pitchFamily="34" charset="0"/>
              </a:rPr>
              <a:t>Dans un deuxième temps, nous présentons le métamodèle d’UML. Le métamodèle contient toutes les constructions décrivant les éléments UML et en particulier ceux que nous avons étudiés dans les chapitres précédents. Un exemple d’une telle construction est la classe Class qui décrit les classes ou encore la classe Interface qui décrit les interfaces. Les classes sont des instances de la classe Class, tandis que les interfaces sont des instances de la classe Interface. Les classes du métamodèle sont appelées des métaclasses.</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6" name="ZoneTexte 5">
            <a:extLst>
              <a:ext uri="{FF2B5EF4-FFF2-40B4-BE49-F238E27FC236}">
                <a16:creationId xmlns:a16="http://schemas.microsoft.com/office/drawing/2014/main" id="{824E054F-0B12-A3C2-05DD-371EA1AEAD3B}"/>
              </a:ext>
            </a:extLst>
          </p:cNvPr>
          <p:cNvSpPr txBox="1"/>
          <p:nvPr/>
        </p:nvSpPr>
        <p:spPr>
          <a:xfrm>
            <a:off x="0" y="269788"/>
            <a:ext cx="12192000" cy="707886"/>
          </a:xfrm>
          <a:prstGeom prst="rect">
            <a:avLst/>
          </a:prstGeom>
          <a:noFill/>
        </p:spPr>
        <p:txBody>
          <a:bodyPr wrap="square">
            <a:spAutoFit/>
          </a:bodyPr>
          <a:lstStyle/>
          <a:p>
            <a:pPr marL="0" indent="0" algn="ctr">
              <a:buNone/>
            </a:pPr>
            <a:r>
              <a:rPr lang="fr-FR" sz="4000" b="1" dirty="0"/>
              <a:t>Introduction</a:t>
            </a:r>
            <a:endParaRPr lang="fr-GN" sz="1800" b="1" dirty="0"/>
          </a:p>
        </p:txBody>
      </p:sp>
    </p:spTree>
    <p:extLst>
      <p:ext uri="{BB962C8B-B14F-4D97-AF65-F5344CB8AC3E}">
        <p14:creationId xmlns:p14="http://schemas.microsoft.com/office/powerpoint/2010/main" val="2824192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up close image of waves">
            <a:extLst>
              <a:ext uri="{FF2B5EF4-FFF2-40B4-BE49-F238E27FC236}">
                <a16:creationId xmlns:a16="http://schemas.microsoft.com/office/drawing/2014/main" id="{5214D3CF-FAD3-F8A9-A435-388B006DE7C7}"/>
              </a:ext>
            </a:extLst>
          </p:cNvPr>
          <p:cNvPicPr>
            <a:picLocks noChangeAspect="1"/>
          </p:cNvPicPr>
          <p:nvPr/>
        </p:nvPicPr>
        <p:blipFill rotWithShape="1">
          <a:blip r:embed="rId2">
            <a:alphaModFix amt="25000"/>
          </a:blip>
          <a:srcRect b="15730"/>
          <a:stretch/>
        </p:blipFill>
        <p:spPr>
          <a:xfrm>
            <a:off x="20" y="1"/>
            <a:ext cx="12191980" cy="6858000"/>
          </a:xfrm>
          <a:prstGeom prst="rect">
            <a:avLst/>
          </a:prstGeom>
        </p:spPr>
      </p:pic>
      <p:sp>
        <p:nvSpPr>
          <p:cNvPr id="6" name="ZoneTexte 5">
            <a:extLst>
              <a:ext uri="{FF2B5EF4-FFF2-40B4-BE49-F238E27FC236}">
                <a16:creationId xmlns:a16="http://schemas.microsoft.com/office/drawing/2014/main" id="{824E054F-0B12-A3C2-05DD-371EA1AEAD3B}"/>
              </a:ext>
            </a:extLst>
          </p:cNvPr>
          <p:cNvSpPr txBox="1"/>
          <p:nvPr/>
        </p:nvSpPr>
        <p:spPr>
          <a:xfrm>
            <a:off x="-3142" y="284979"/>
            <a:ext cx="12192000" cy="707886"/>
          </a:xfrm>
          <a:prstGeom prst="rect">
            <a:avLst/>
          </a:prstGeom>
          <a:noFill/>
        </p:spPr>
        <p:txBody>
          <a:bodyPr wrap="square">
            <a:spAutoFit/>
          </a:bodyPr>
          <a:lstStyle/>
          <a:p>
            <a:pPr algn="ctr"/>
            <a:r>
              <a:rPr lang="fr-FR" sz="4000" b="1" dirty="0"/>
              <a:t>Les stéréotypes</a:t>
            </a:r>
            <a:endParaRPr lang="fr-GN" sz="4000" b="1" dirty="0"/>
          </a:p>
        </p:txBody>
      </p:sp>
      <p:sp>
        <p:nvSpPr>
          <p:cNvPr id="3" name="ZoneTexte 2">
            <a:extLst>
              <a:ext uri="{FF2B5EF4-FFF2-40B4-BE49-F238E27FC236}">
                <a16:creationId xmlns:a16="http://schemas.microsoft.com/office/drawing/2014/main" id="{696EAF03-0CF4-6366-2642-B06633A6E39D}"/>
              </a:ext>
            </a:extLst>
          </p:cNvPr>
          <p:cNvSpPr txBox="1"/>
          <p:nvPr/>
        </p:nvSpPr>
        <p:spPr>
          <a:xfrm>
            <a:off x="87984" y="1111011"/>
            <a:ext cx="12009748" cy="3385670"/>
          </a:xfrm>
          <a:prstGeom prst="rect">
            <a:avLst/>
          </a:prstGeom>
          <a:noFill/>
        </p:spPr>
        <p:txBody>
          <a:bodyPr wrap="square">
            <a:spAutoFit/>
          </a:bodyPr>
          <a:lstStyle/>
          <a:p>
            <a:pPr algn="just">
              <a:lnSpc>
                <a:spcPct val="107000"/>
              </a:lnSpc>
              <a:spcAft>
                <a:spcPts val="975"/>
              </a:spcAft>
            </a:pPr>
            <a:r>
              <a:rPr lang="fr-FR" sz="2400" b="1" dirty="0">
                <a:effectLst/>
                <a:latin typeface="Calibri" panose="020F0502020204030204" pitchFamily="34" charset="0"/>
                <a:ea typeface="Times New Roman" panose="02020603050405020304" pitchFamily="18" charset="0"/>
                <a:cs typeface="Calibri" panose="020F0502020204030204" pitchFamily="34" charset="0"/>
              </a:rPr>
              <a:t>1. Les métaclasses</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a:p>
            <a:pPr algn="just">
              <a:lnSpc>
                <a:spcPct val="107000"/>
              </a:lnSpc>
              <a:spcBef>
                <a:spcPts val="900"/>
              </a:spcBef>
              <a:spcAft>
                <a:spcPts val="900"/>
              </a:spcAft>
            </a:pPr>
            <a:r>
              <a:rPr lang="fr-FR" sz="1800" dirty="0">
                <a:effectLst/>
                <a:latin typeface="Calibri" panose="020F0502020204030204" pitchFamily="34" charset="0"/>
                <a:ea typeface="Times New Roman" panose="02020603050405020304" pitchFamily="18" charset="0"/>
                <a:cs typeface="Calibri" panose="020F0502020204030204" pitchFamily="34" charset="0"/>
              </a:rPr>
              <a:t>Un stéréotype est défini comme une extension d’une métaclasse. Il convient, par conséquent, d’étudier dans un premier temps la notion de métaclasse. Une métaclasse est une classe dont les instances sont des éléments d’UML détenant eux-mêmes des instances. Citons, à titre d’exemple, la métaclasse </a:t>
            </a:r>
            <a:r>
              <a:rPr lang="fr-FR" sz="2000" b="1" dirty="0">
                <a:effectLst/>
                <a:latin typeface="Calibri" panose="020F0502020204030204" pitchFamily="34" charset="0"/>
                <a:ea typeface="Times New Roman" panose="02020603050405020304" pitchFamily="18" charset="0"/>
                <a:cs typeface="Calibri" panose="020F0502020204030204" pitchFamily="34" charset="0"/>
              </a:rPr>
              <a:t>Class</a:t>
            </a:r>
            <a:r>
              <a:rPr lang="fr-FR" sz="1800" dirty="0">
                <a:effectLst/>
                <a:latin typeface="Calibri" panose="020F0502020204030204" pitchFamily="34" charset="0"/>
                <a:ea typeface="Times New Roman" panose="02020603050405020304" pitchFamily="18" charset="0"/>
                <a:cs typeface="Calibri" panose="020F0502020204030204" pitchFamily="34" charset="0"/>
              </a:rPr>
              <a:t> dont les instances sont des classes, la métaclasse </a:t>
            </a:r>
            <a:r>
              <a:rPr lang="fr-FR" sz="2000" b="1" dirty="0">
                <a:effectLst/>
                <a:latin typeface="Calibri" panose="020F0502020204030204" pitchFamily="34" charset="0"/>
                <a:ea typeface="Times New Roman" panose="02020603050405020304" pitchFamily="18" charset="0"/>
                <a:cs typeface="Calibri" panose="020F0502020204030204" pitchFamily="34" charset="0"/>
              </a:rPr>
              <a:t>Interface</a:t>
            </a:r>
            <a:r>
              <a:rPr lang="fr-FR" sz="1800" dirty="0">
                <a:effectLst/>
                <a:latin typeface="Calibri" panose="020F0502020204030204" pitchFamily="34" charset="0"/>
                <a:ea typeface="Times New Roman" panose="02020603050405020304" pitchFamily="18" charset="0"/>
                <a:cs typeface="Calibri" panose="020F0502020204030204" pitchFamily="34" charset="0"/>
              </a:rPr>
              <a:t> dont les instances sont des interfaces et la métaclasse </a:t>
            </a:r>
            <a:r>
              <a:rPr lang="fr-FR" sz="2000" b="1" dirty="0">
                <a:effectLst/>
                <a:latin typeface="Calibri" panose="020F0502020204030204" pitchFamily="34" charset="0"/>
                <a:ea typeface="Times New Roman" panose="02020603050405020304" pitchFamily="18" charset="0"/>
                <a:cs typeface="Calibri" panose="020F0502020204030204" pitchFamily="34" charset="0"/>
              </a:rPr>
              <a:t>Association</a:t>
            </a:r>
            <a:r>
              <a:rPr lang="fr-FR" sz="1800" dirty="0">
                <a:effectLst/>
                <a:latin typeface="Calibri" panose="020F0502020204030204" pitchFamily="34" charset="0"/>
                <a:ea typeface="Times New Roman" panose="02020603050405020304" pitchFamily="18" charset="0"/>
                <a:cs typeface="Calibri" panose="020F0502020204030204" pitchFamily="34" charset="0"/>
              </a:rPr>
              <a:t> dont les instances sont des associations entre deux classes.</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a:p>
            <a:pPr algn="just">
              <a:lnSpc>
                <a:spcPct val="107000"/>
              </a:lnSpc>
              <a:spcBef>
                <a:spcPts val="900"/>
              </a:spcBef>
              <a:spcAft>
                <a:spcPts val="900"/>
              </a:spcAft>
            </a:pPr>
            <a:r>
              <a:rPr lang="fr-FR" sz="1800" dirty="0">
                <a:effectLst/>
                <a:latin typeface="Calibri" panose="020F0502020204030204" pitchFamily="34" charset="0"/>
                <a:ea typeface="Times New Roman" panose="02020603050405020304" pitchFamily="18" charset="0"/>
                <a:cs typeface="Calibri" panose="020F0502020204030204" pitchFamily="34" charset="0"/>
              </a:rPr>
              <a:t>Dans la documentation du métamodèle d’UML, les métaclasses sont présentées comme des classes sans indication explicite de leur nature de métaclasse. Nous faisons le choix de les munir du stéréotype «Metaclass» pour faciliter la lecture des diagrammes. La figure </a:t>
            </a:r>
            <a:r>
              <a:rPr lang="fr-FR" dirty="0">
                <a:latin typeface="Calibri" panose="020F0502020204030204" pitchFamily="34" charset="0"/>
                <a:ea typeface="Times New Roman" panose="02020603050405020304" pitchFamily="18" charset="0"/>
                <a:cs typeface="Calibri" panose="020F0502020204030204" pitchFamily="34" charset="0"/>
              </a:rPr>
              <a:t>ci-dessous</a:t>
            </a:r>
            <a:r>
              <a:rPr lang="fr-FR" sz="1800" dirty="0">
                <a:effectLst/>
                <a:latin typeface="Calibri" panose="020F0502020204030204" pitchFamily="34" charset="0"/>
                <a:ea typeface="Times New Roman" panose="02020603050405020304" pitchFamily="18" charset="0"/>
                <a:cs typeface="Calibri" panose="020F0502020204030204" pitchFamily="34" charset="0"/>
              </a:rPr>
              <a:t> montre la représentation simplifiée de la métaclasse Class en UML, à savoir sans ses attributs, opérations et associations. </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p:txBody>
      </p:sp>
      <p:grpSp>
        <p:nvGrpSpPr>
          <p:cNvPr id="10" name="Groupe 9">
            <a:extLst>
              <a:ext uri="{FF2B5EF4-FFF2-40B4-BE49-F238E27FC236}">
                <a16:creationId xmlns:a16="http://schemas.microsoft.com/office/drawing/2014/main" id="{79CCDACF-DD6F-451F-2F16-ED158078088F}"/>
              </a:ext>
            </a:extLst>
          </p:cNvPr>
          <p:cNvGrpSpPr/>
          <p:nvPr/>
        </p:nvGrpSpPr>
        <p:grpSpPr>
          <a:xfrm>
            <a:off x="5105306" y="4614827"/>
            <a:ext cx="1975104" cy="1499616"/>
            <a:chOff x="5105306" y="4614827"/>
            <a:chExt cx="1975104" cy="1499616"/>
          </a:xfrm>
          <a:solidFill>
            <a:schemeClr val="tx1"/>
          </a:solidFill>
        </p:grpSpPr>
        <p:sp>
          <p:nvSpPr>
            <p:cNvPr id="8" name="Rectangle 7">
              <a:extLst>
                <a:ext uri="{FF2B5EF4-FFF2-40B4-BE49-F238E27FC236}">
                  <a16:creationId xmlns:a16="http://schemas.microsoft.com/office/drawing/2014/main" id="{674FB457-3A5B-57DA-07E5-F935A926030C}"/>
                </a:ext>
              </a:extLst>
            </p:cNvPr>
            <p:cNvSpPr/>
            <p:nvPr/>
          </p:nvSpPr>
          <p:spPr>
            <a:xfrm>
              <a:off x="5105306" y="4614827"/>
              <a:ext cx="1975104" cy="1499616"/>
            </a:xfrm>
            <a:prstGeom prst="rect">
              <a:avLst/>
            </a:prstGeom>
            <a:grp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GN" dirty="0">
                <a:solidFill>
                  <a:schemeClr val="bg1"/>
                </a:solidFill>
              </a:endParaRPr>
            </a:p>
          </p:txBody>
        </p:sp>
        <p:sp>
          <p:nvSpPr>
            <p:cNvPr id="7" name="ZoneTexte 6">
              <a:extLst>
                <a:ext uri="{FF2B5EF4-FFF2-40B4-BE49-F238E27FC236}">
                  <a16:creationId xmlns:a16="http://schemas.microsoft.com/office/drawing/2014/main" id="{D55A238F-DB2D-EBE2-F62C-B6490B6E5330}"/>
                </a:ext>
              </a:extLst>
            </p:cNvPr>
            <p:cNvSpPr txBox="1"/>
            <p:nvPr/>
          </p:nvSpPr>
          <p:spPr>
            <a:xfrm>
              <a:off x="5105306" y="4639627"/>
              <a:ext cx="1975104" cy="646331"/>
            </a:xfrm>
            <a:prstGeom prst="rect">
              <a:avLst/>
            </a:prstGeom>
            <a:grpFill/>
            <a:ln w="28575">
              <a:noFill/>
            </a:ln>
          </p:spPr>
          <p:txBody>
            <a:bodyPr wrap="square" rtlCol="0">
              <a:spAutoFit/>
            </a:bodyPr>
            <a:lstStyle/>
            <a:p>
              <a:pPr algn="ctr"/>
              <a:r>
                <a:rPr lang="fr-FR" dirty="0">
                  <a:solidFill>
                    <a:schemeClr val="bg1"/>
                  </a:solidFill>
                </a:rPr>
                <a:t>&lt;&lt;Metaclass&gt;&gt;</a:t>
              </a:r>
            </a:p>
            <a:p>
              <a:pPr algn="ctr"/>
              <a:r>
                <a:rPr lang="fr-FR" dirty="0">
                  <a:solidFill>
                    <a:schemeClr val="bg1"/>
                  </a:solidFill>
                </a:rPr>
                <a:t>Class</a:t>
              </a:r>
              <a:endParaRPr lang="fr-GN" dirty="0">
                <a:solidFill>
                  <a:schemeClr val="bg1"/>
                </a:solidFill>
              </a:endParaRPr>
            </a:p>
          </p:txBody>
        </p:sp>
      </p:grpSp>
    </p:spTree>
    <p:extLst>
      <p:ext uri="{BB962C8B-B14F-4D97-AF65-F5344CB8AC3E}">
        <p14:creationId xmlns:p14="http://schemas.microsoft.com/office/powerpoint/2010/main" val="1270535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up close image of waves">
            <a:extLst>
              <a:ext uri="{FF2B5EF4-FFF2-40B4-BE49-F238E27FC236}">
                <a16:creationId xmlns:a16="http://schemas.microsoft.com/office/drawing/2014/main" id="{92BBDDAD-A2E6-972D-3D0D-99341141DF17}"/>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3" name="ZoneTexte 2">
            <a:extLst>
              <a:ext uri="{FF2B5EF4-FFF2-40B4-BE49-F238E27FC236}">
                <a16:creationId xmlns:a16="http://schemas.microsoft.com/office/drawing/2014/main" id="{87B5446D-95F9-70D8-849B-EE5102124D29}"/>
              </a:ext>
            </a:extLst>
          </p:cNvPr>
          <p:cNvSpPr txBox="1"/>
          <p:nvPr/>
        </p:nvSpPr>
        <p:spPr>
          <a:xfrm>
            <a:off x="-3142" y="284979"/>
            <a:ext cx="12192000" cy="707886"/>
          </a:xfrm>
          <a:prstGeom prst="rect">
            <a:avLst/>
          </a:prstGeom>
          <a:noFill/>
        </p:spPr>
        <p:txBody>
          <a:bodyPr wrap="square">
            <a:spAutoFit/>
          </a:bodyPr>
          <a:lstStyle/>
          <a:p>
            <a:pPr algn="ctr"/>
            <a:r>
              <a:rPr lang="fr-FR" sz="4000" b="1" dirty="0"/>
              <a:t>Les stéréotypes</a:t>
            </a:r>
            <a:endParaRPr lang="fr-GN" sz="4000" b="1" dirty="0"/>
          </a:p>
        </p:txBody>
      </p:sp>
      <p:sp>
        <p:nvSpPr>
          <p:cNvPr id="4" name="ZoneTexte 3">
            <a:extLst>
              <a:ext uri="{FF2B5EF4-FFF2-40B4-BE49-F238E27FC236}">
                <a16:creationId xmlns:a16="http://schemas.microsoft.com/office/drawing/2014/main" id="{B4DFBB04-DCCC-AD96-C47D-F11E812BCF28}"/>
              </a:ext>
            </a:extLst>
          </p:cNvPr>
          <p:cNvSpPr txBox="1"/>
          <p:nvPr/>
        </p:nvSpPr>
        <p:spPr>
          <a:xfrm>
            <a:off x="215245" y="992865"/>
            <a:ext cx="11755225" cy="470000"/>
          </a:xfrm>
          <a:prstGeom prst="rect">
            <a:avLst/>
          </a:prstGeom>
          <a:noFill/>
        </p:spPr>
        <p:txBody>
          <a:bodyPr wrap="square">
            <a:spAutoFit/>
          </a:bodyPr>
          <a:lstStyle/>
          <a:p>
            <a:pPr algn="ctr">
              <a:lnSpc>
                <a:spcPct val="107000"/>
              </a:lnSpc>
              <a:spcBef>
                <a:spcPts val="900"/>
              </a:spcBef>
              <a:spcAft>
                <a:spcPts val="900"/>
              </a:spcAft>
            </a:pPr>
            <a:r>
              <a:rPr lang="fr-FR" sz="2400" dirty="0">
                <a:effectLst/>
                <a:latin typeface="Calibri" panose="020F0502020204030204" pitchFamily="34" charset="0"/>
                <a:ea typeface="Times New Roman" panose="02020603050405020304" pitchFamily="18" charset="0"/>
                <a:cs typeface="Calibri" panose="020F0502020204030204" pitchFamily="34" charset="0"/>
              </a:rPr>
              <a:t>Les principales métaclasses du métamodèle d’UML sont les suivantes :</a:t>
            </a:r>
            <a:endParaRPr lang="fr-GN" sz="2400" dirty="0">
              <a:effectLst/>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5" name="Tableau 4">
            <a:extLst>
              <a:ext uri="{FF2B5EF4-FFF2-40B4-BE49-F238E27FC236}">
                <a16:creationId xmlns:a16="http://schemas.microsoft.com/office/drawing/2014/main" id="{FA2039C7-F043-9943-7157-7888320C4962}"/>
              </a:ext>
            </a:extLst>
          </p:cNvPr>
          <p:cNvGraphicFramePr>
            <a:graphicFrameLocks noGrp="1"/>
          </p:cNvGraphicFramePr>
          <p:nvPr>
            <p:extLst>
              <p:ext uri="{D42A27DB-BD31-4B8C-83A1-F6EECF244321}">
                <p14:modId xmlns:p14="http://schemas.microsoft.com/office/powerpoint/2010/main" val="2868612686"/>
              </p:ext>
            </p:extLst>
          </p:nvPr>
        </p:nvGraphicFramePr>
        <p:xfrm>
          <a:off x="867061" y="2062252"/>
          <a:ext cx="10451592" cy="3598295"/>
        </p:xfrm>
        <a:graphic>
          <a:graphicData uri="http://schemas.openxmlformats.org/drawingml/2006/table">
            <a:tbl>
              <a:tblPr firstRow="1" firstCol="1" bandRow="1">
                <a:tableStyleId>{5C22544A-7EE6-4342-B048-85BDC9FD1C3A}</a:tableStyleId>
              </a:tblPr>
              <a:tblGrid>
                <a:gridCol w="2669700">
                  <a:extLst>
                    <a:ext uri="{9D8B030D-6E8A-4147-A177-3AD203B41FA5}">
                      <a16:colId xmlns:a16="http://schemas.microsoft.com/office/drawing/2014/main" val="1957119395"/>
                    </a:ext>
                  </a:extLst>
                </a:gridCol>
                <a:gridCol w="7781892">
                  <a:extLst>
                    <a:ext uri="{9D8B030D-6E8A-4147-A177-3AD203B41FA5}">
                      <a16:colId xmlns:a16="http://schemas.microsoft.com/office/drawing/2014/main" val="150660384"/>
                    </a:ext>
                  </a:extLst>
                </a:gridCol>
              </a:tblGrid>
              <a:tr h="462347">
                <a:tc>
                  <a:txBody>
                    <a:bodyPr/>
                    <a:lstStyle/>
                    <a:p>
                      <a:pPr algn="ctr">
                        <a:lnSpc>
                          <a:spcPct val="107000"/>
                        </a:lnSpc>
                        <a:spcBef>
                          <a:spcPts val="900"/>
                        </a:spcBef>
                        <a:spcAft>
                          <a:spcPts val="900"/>
                        </a:spcAft>
                      </a:pPr>
                      <a:r>
                        <a:rPr lang="fr-FR" sz="2400" dirty="0">
                          <a:effectLst/>
                        </a:rPr>
                        <a:t>Métaclasse</a:t>
                      </a:r>
                      <a:endParaRPr lang="fr-G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tc>
                <a:tc>
                  <a:txBody>
                    <a:bodyPr/>
                    <a:lstStyle/>
                    <a:p>
                      <a:pPr algn="ctr">
                        <a:lnSpc>
                          <a:spcPct val="107000"/>
                        </a:lnSpc>
                        <a:spcBef>
                          <a:spcPts val="900"/>
                        </a:spcBef>
                        <a:spcAft>
                          <a:spcPts val="900"/>
                        </a:spcAft>
                      </a:pPr>
                      <a:r>
                        <a:rPr lang="fr-FR" sz="2400" dirty="0">
                          <a:effectLst/>
                        </a:rPr>
                        <a:t>Description</a:t>
                      </a:r>
                      <a:endParaRPr lang="fr-G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2203819317"/>
                  </a:ext>
                </a:extLst>
              </a:tr>
              <a:tr h="684020">
                <a:tc>
                  <a:txBody>
                    <a:bodyPr/>
                    <a:lstStyle/>
                    <a:p>
                      <a:pPr algn="ctr">
                        <a:lnSpc>
                          <a:spcPct val="107000"/>
                        </a:lnSpc>
                        <a:spcBef>
                          <a:spcPts val="900"/>
                        </a:spcBef>
                        <a:spcAft>
                          <a:spcPts val="900"/>
                        </a:spcAft>
                      </a:pPr>
                      <a:r>
                        <a:rPr lang="fr-FR" sz="2400" dirty="0">
                          <a:effectLst/>
                        </a:rPr>
                        <a:t>Association</a:t>
                      </a:r>
                      <a:endParaRPr lang="fr-G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tc>
                <a:tc>
                  <a:txBody>
                    <a:bodyPr/>
                    <a:lstStyle/>
                    <a:p>
                      <a:pPr algn="l">
                        <a:lnSpc>
                          <a:spcPct val="107000"/>
                        </a:lnSpc>
                        <a:spcBef>
                          <a:spcPts val="900"/>
                        </a:spcBef>
                        <a:spcAft>
                          <a:spcPts val="900"/>
                        </a:spcAft>
                      </a:pPr>
                      <a:r>
                        <a:rPr lang="fr-FR" sz="2400" dirty="0">
                          <a:effectLst/>
                        </a:rPr>
                        <a:t>Métaclasse concrète décrivant les associations, par exemple entre deux instances de la métaclasse Class.</a:t>
                      </a:r>
                      <a:endParaRPr lang="fr-G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1597726768"/>
                  </a:ext>
                </a:extLst>
              </a:tr>
              <a:tr h="1025282">
                <a:tc>
                  <a:txBody>
                    <a:bodyPr/>
                    <a:lstStyle/>
                    <a:p>
                      <a:pPr algn="ctr">
                        <a:lnSpc>
                          <a:spcPct val="107000"/>
                        </a:lnSpc>
                        <a:spcBef>
                          <a:spcPts val="900"/>
                        </a:spcBef>
                        <a:spcAft>
                          <a:spcPts val="900"/>
                        </a:spcAft>
                      </a:pPr>
                      <a:r>
                        <a:rPr lang="fr-FR" sz="2400" dirty="0">
                          <a:effectLst/>
                        </a:rPr>
                        <a:t>Class</a:t>
                      </a:r>
                      <a:endParaRPr lang="fr-G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tc>
                <a:tc>
                  <a:txBody>
                    <a:bodyPr/>
                    <a:lstStyle/>
                    <a:p>
                      <a:pPr algn="l">
                        <a:lnSpc>
                          <a:spcPct val="107000"/>
                        </a:lnSpc>
                        <a:spcBef>
                          <a:spcPts val="900"/>
                        </a:spcBef>
                        <a:spcAft>
                          <a:spcPts val="900"/>
                        </a:spcAft>
                      </a:pPr>
                      <a:r>
                        <a:rPr lang="fr-FR" sz="2400" dirty="0">
                          <a:effectLst/>
                        </a:rPr>
                        <a:t>Métaclasse concrète décrivant les classes. Class est une sous-classe de la métaclasse Classifier. Elle introduit la description des opérations, attributs et rôles.</a:t>
                      </a:r>
                      <a:endParaRPr lang="fr-G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1055446488"/>
                  </a:ext>
                </a:extLst>
              </a:tr>
              <a:tr h="1025282">
                <a:tc>
                  <a:txBody>
                    <a:bodyPr/>
                    <a:lstStyle/>
                    <a:p>
                      <a:pPr algn="ctr">
                        <a:lnSpc>
                          <a:spcPct val="107000"/>
                        </a:lnSpc>
                        <a:spcBef>
                          <a:spcPts val="900"/>
                        </a:spcBef>
                        <a:spcAft>
                          <a:spcPts val="900"/>
                        </a:spcAft>
                      </a:pPr>
                      <a:r>
                        <a:rPr lang="fr-FR" sz="2400" dirty="0">
                          <a:effectLst/>
                        </a:rPr>
                        <a:t>Classifier</a:t>
                      </a:r>
                      <a:endParaRPr lang="fr-G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tc>
                <a:tc>
                  <a:txBody>
                    <a:bodyPr/>
                    <a:lstStyle/>
                    <a:p>
                      <a:pPr algn="l">
                        <a:lnSpc>
                          <a:spcPct val="107000"/>
                        </a:lnSpc>
                        <a:spcBef>
                          <a:spcPts val="900"/>
                        </a:spcBef>
                        <a:spcAft>
                          <a:spcPts val="900"/>
                        </a:spcAft>
                      </a:pPr>
                      <a:r>
                        <a:rPr lang="fr-FR" sz="2400" dirty="0">
                          <a:effectLst/>
                        </a:rPr>
                        <a:t>Métaclasse abstraite décrivant des éléments pouvant être spécialisés (introduction de la relation de spécialisation/généralisation).</a:t>
                      </a:r>
                      <a:endParaRPr lang="fr-GN"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tc>
                <a:extLst>
                  <a:ext uri="{0D108BD9-81ED-4DB2-BD59-A6C34878D82A}">
                    <a16:rowId xmlns:a16="http://schemas.microsoft.com/office/drawing/2014/main" val="4085140315"/>
                  </a:ext>
                </a:extLst>
              </a:tr>
            </a:tbl>
          </a:graphicData>
        </a:graphic>
      </p:graphicFrame>
    </p:spTree>
    <p:extLst>
      <p:ext uri="{BB962C8B-B14F-4D97-AF65-F5344CB8AC3E}">
        <p14:creationId xmlns:p14="http://schemas.microsoft.com/office/powerpoint/2010/main" val="675871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pic>
        <p:nvPicPr>
          <p:cNvPr id="2" name="Image 1">
            <a:extLst>
              <a:ext uri="{FF2B5EF4-FFF2-40B4-BE49-F238E27FC236}">
                <a16:creationId xmlns:a16="http://schemas.microsoft.com/office/drawing/2014/main" id="{61949CF8-BF2A-C9F6-0944-55CED3DB561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726137" y="1562892"/>
            <a:ext cx="4773253" cy="4117136"/>
          </a:xfrm>
          <a:prstGeom prst="rect">
            <a:avLst/>
          </a:prstGeom>
          <a:noFill/>
          <a:ln>
            <a:noFill/>
          </a:ln>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marL="0" indent="0" algn="ctr">
              <a:buNone/>
            </a:pPr>
            <a:r>
              <a:rPr lang="en-US" sz="4000" dirty="0">
                <a:cs typeface="Calibri" panose="020F0502020204030204" pitchFamily="34" charset="0"/>
              </a:rPr>
              <a:t>Tagged  values </a:t>
            </a:r>
            <a:r>
              <a:rPr lang="fr-FR" sz="4000" dirty="0">
                <a:cs typeface="Calibri" panose="020F0502020204030204" pitchFamily="34" charset="0"/>
              </a:rPr>
              <a:t>(valeurs étiquetées)</a:t>
            </a:r>
            <a:endParaRPr lang="en-US" sz="4000" dirty="0">
              <a:cs typeface="Calibri" panose="020F0502020204030204" pitchFamily="34" charset="0"/>
            </a:endParaRPr>
          </a:p>
        </p:txBody>
      </p:sp>
      <p:sp>
        <p:nvSpPr>
          <p:cNvPr id="7" name="ZoneTexte 6">
            <a:extLst>
              <a:ext uri="{FF2B5EF4-FFF2-40B4-BE49-F238E27FC236}">
                <a16:creationId xmlns:a16="http://schemas.microsoft.com/office/drawing/2014/main" id="{B08961D8-FBEA-3E75-9B80-1331E334C32F}"/>
              </a:ext>
            </a:extLst>
          </p:cNvPr>
          <p:cNvSpPr txBox="1"/>
          <p:nvPr/>
        </p:nvSpPr>
        <p:spPr>
          <a:xfrm>
            <a:off x="111252" y="1300460"/>
            <a:ext cx="11969496" cy="3506088"/>
          </a:xfrm>
          <a:prstGeom prst="rect">
            <a:avLst/>
          </a:prstGeom>
          <a:noFill/>
        </p:spPr>
        <p:txBody>
          <a:bodyPr wrap="square">
            <a:spAutoFit/>
          </a:bodyPr>
          <a:lstStyle/>
          <a:p>
            <a:pPr>
              <a:spcAft>
                <a:spcPts val="975"/>
              </a:spcAft>
            </a:pPr>
            <a:r>
              <a:rPr lang="fr-FR" sz="3200" b="1" dirty="0">
                <a:effectLst/>
                <a:latin typeface="Calibri" panose="020F0502020204030204" pitchFamily="34" charset="0"/>
                <a:ea typeface="Times New Roman" panose="02020603050405020304" pitchFamily="18" charset="0"/>
                <a:cs typeface="Calibri" panose="020F0502020204030204" pitchFamily="34" charset="0"/>
              </a:rPr>
              <a:t>1. Introduction</a:t>
            </a:r>
            <a:endParaRPr lang="fr-GN" sz="3200" dirty="0">
              <a:effectLst/>
              <a:latin typeface="Calibri" panose="020F0502020204030204" pitchFamily="34" charset="0"/>
              <a:ea typeface="Calibri" panose="020F0502020204030204" pitchFamily="34" charset="0"/>
              <a:cs typeface="Calibri" panose="020F0502020204030204" pitchFamily="34" charset="0"/>
            </a:endParaRPr>
          </a:p>
          <a:p>
            <a:pPr>
              <a:spcBef>
                <a:spcPts val="900"/>
              </a:spcBef>
              <a:spcAft>
                <a:spcPts val="900"/>
              </a:spcAft>
            </a:pPr>
            <a:r>
              <a:rPr lang="fr-FR" sz="1800" dirty="0">
                <a:effectLst/>
                <a:latin typeface="Calibri" panose="020F0502020204030204" pitchFamily="34" charset="0"/>
                <a:ea typeface="Times New Roman" panose="02020603050405020304" pitchFamily="18" charset="0"/>
                <a:cs typeface="Calibri" panose="020F0502020204030204" pitchFamily="34" charset="0"/>
              </a:rPr>
              <a:t>Un stéréotype peut introduire des attributs comme toute classe. Dans la terminologie UML, un tel attribut est appelé un tag (étiquette) et un couple (attribut, valeur) est appelé une tagged value (valeur étiquetée par le nom de l’attribut). Chaque tag d’un stéréotype donne lieu à une tagged value au sein de l’élément UML qui est muni de ce stéréotype.</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a:p>
            <a:pPr>
              <a:spcBef>
                <a:spcPts val="900"/>
              </a:spcBef>
              <a:spcAft>
                <a:spcPts val="900"/>
              </a:spcAft>
            </a:pPr>
            <a:r>
              <a:rPr lang="fr-FR" sz="1800" dirty="0">
                <a:effectLst/>
                <a:latin typeface="Calibri" panose="020F0502020204030204" pitchFamily="34" charset="0"/>
                <a:ea typeface="Times New Roman" panose="02020603050405020304" pitchFamily="18" charset="0"/>
                <a:cs typeface="Calibri" panose="020F0502020204030204" pitchFamily="34" charset="0"/>
              </a:rPr>
              <a:t>Comme un attribut, un tag possède un type. Seuls les types introduits dans le métamodèle (et, comme nous le verrons plus loin, dans le profil) peuvent être utilisés pour typer un tag.</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a:p>
            <a:pPr>
              <a:spcBef>
                <a:spcPts val="900"/>
              </a:spcBef>
              <a:spcAft>
                <a:spcPts val="900"/>
              </a:spcAft>
            </a:pPr>
            <a:r>
              <a:rPr lang="fr-FR" sz="1800" dirty="0">
                <a:effectLst/>
                <a:latin typeface="Calibri" panose="020F0502020204030204" pitchFamily="34" charset="0"/>
                <a:ea typeface="Times New Roman" panose="02020603050405020304" pitchFamily="18" charset="0"/>
                <a:cs typeface="Calibri" panose="020F0502020204030204" pitchFamily="34" charset="0"/>
              </a:rPr>
              <a:t>La figure </a:t>
            </a:r>
            <a:r>
              <a:rPr lang="fr-FR" dirty="0">
                <a:latin typeface="Calibri" panose="020F0502020204030204" pitchFamily="34" charset="0"/>
                <a:ea typeface="Times New Roman" panose="02020603050405020304" pitchFamily="18" charset="0"/>
                <a:cs typeface="Calibri" panose="020F0502020204030204" pitchFamily="34" charset="0"/>
              </a:rPr>
              <a:t>ci-dessous</a:t>
            </a:r>
            <a:r>
              <a:rPr lang="fr-FR" sz="1800" dirty="0">
                <a:effectLst/>
                <a:latin typeface="Calibri" panose="020F0502020204030204" pitchFamily="34" charset="0"/>
                <a:ea typeface="Times New Roman" panose="02020603050405020304" pitchFamily="18" charset="0"/>
                <a:cs typeface="Calibri" panose="020F0502020204030204" pitchFamily="34" charset="0"/>
              </a:rPr>
              <a:t> montre un exemple d’introduction du tag prixMoyen dans le stéréotype «ChevalDeSport» et de la tagged value correspondant à ce tag dans la classe TrotteurFrançais qui est munie de ce stéréotype. Les tagged values d’un élément sont indiquées sous la forme d’une liste entre accolades.</a:t>
            </a:r>
            <a:endParaRPr lang="fr-GN" sz="1400" dirty="0">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32580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1" nodeType="clickEffect">
                                  <p:stCondLst>
                                    <p:cond delay="0"/>
                                  </p:stCondLst>
                                  <p:childTnLst>
                                    <p:set>
                                      <p:cBhvr>
                                        <p:cTn id="13" dur="1" fill="hold">
                                          <p:stCondLst>
                                            <p:cond delay="0"/>
                                          </p:stCondLst>
                                        </p:cTn>
                                        <p:tgtEl>
                                          <p:spTgt spid="7"/>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1"/>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marL="0" indent="0" algn="ctr">
              <a:buNone/>
            </a:pPr>
            <a:r>
              <a:rPr lang="en-US" sz="4000" dirty="0">
                <a:cs typeface="Calibri" panose="020F0502020204030204" pitchFamily="34" charset="0"/>
              </a:rPr>
              <a:t>Tagged  values </a:t>
            </a:r>
            <a:r>
              <a:rPr lang="fr-FR" sz="4000" dirty="0">
                <a:cs typeface="Calibri" panose="020F0502020204030204" pitchFamily="34" charset="0"/>
              </a:rPr>
              <a:t>(valeurs étiquetées)</a:t>
            </a:r>
            <a:endParaRPr lang="en-US" sz="4000" dirty="0">
              <a:cs typeface="Calibri" panose="020F0502020204030204" pitchFamily="34" charset="0"/>
            </a:endParaRPr>
          </a:p>
        </p:txBody>
      </p:sp>
      <p:sp>
        <p:nvSpPr>
          <p:cNvPr id="7" name="ZoneTexte 6">
            <a:extLst>
              <a:ext uri="{FF2B5EF4-FFF2-40B4-BE49-F238E27FC236}">
                <a16:creationId xmlns:a16="http://schemas.microsoft.com/office/drawing/2014/main" id="{B08961D8-FBEA-3E75-9B80-1331E334C32F}"/>
              </a:ext>
            </a:extLst>
          </p:cNvPr>
          <p:cNvSpPr txBox="1"/>
          <p:nvPr/>
        </p:nvSpPr>
        <p:spPr>
          <a:xfrm>
            <a:off x="111252" y="1401269"/>
            <a:ext cx="11969496" cy="1508298"/>
          </a:xfrm>
          <a:prstGeom prst="rect">
            <a:avLst/>
          </a:prstGeom>
          <a:noFill/>
        </p:spPr>
        <p:txBody>
          <a:bodyPr wrap="square">
            <a:spAutoFit/>
          </a:bodyPr>
          <a:lstStyle/>
          <a:p>
            <a:pPr>
              <a:lnSpc>
                <a:spcPct val="107000"/>
              </a:lnSpc>
              <a:spcAft>
                <a:spcPts val="975"/>
              </a:spcAft>
            </a:pPr>
            <a:r>
              <a:rPr lang="fr-FR" b="1" dirty="0">
                <a:effectLst/>
                <a:latin typeface="Calibri" panose="020F0502020204030204" pitchFamily="34" charset="0"/>
                <a:ea typeface="Times New Roman" panose="02020603050405020304" pitchFamily="18" charset="0"/>
                <a:cs typeface="Calibri" panose="020F0502020204030204" pitchFamily="34" charset="0"/>
              </a:rPr>
              <a:t>2. Les associations entre stéréotypes</a:t>
            </a:r>
            <a:endParaRPr lang="fr-GN"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Bef>
                <a:spcPts val="900"/>
              </a:spcBef>
              <a:spcAft>
                <a:spcPts val="900"/>
              </a:spcAft>
            </a:pPr>
            <a:r>
              <a:rPr lang="fr-FR" dirty="0">
                <a:effectLst/>
                <a:latin typeface="Calibri" panose="020F0502020204030204" pitchFamily="34" charset="0"/>
                <a:ea typeface="Times New Roman" panose="02020603050405020304" pitchFamily="18" charset="0"/>
                <a:cs typeface="Calibri" panose="020F0502020204030204" pitchFamily="34" charset="0"/>
              </a:rPr>
              <a:t>Il est possible d’introduire des associations entre les stéréotypes d’un profil. Ces associations sont en tout point identiques à celles existant entre des classes. Une association binaire entre deux stéréotypes relie des éléments munis du stéréotype situé à une extrémité de l’association à des éléments munis du stéréotype situé à l’autre extrémité.</a:t>
            </a:r>
            <a:endParaRPr lang="fr-GN" dirty="0">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37177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up close image of waves">
            <a:extLst>
              <a:ext uri="{FF2B5EF4-FFF2-40B4-BE49-F238E27FC236}">
                <a16:creationId xmlns:a16="http://schemas.microsoft.com/office/drawing/2014/main" id="{938333BA-30BF-87C3-DA66-1A18938F6CB4}"/>
              </a:ext>
            </a:extLst>
          </p:cNvPr>
          <p:cNvPicPr>
            <a:picLocks noChangeAspect="1"/>
          </p:cNvPicPr>
          <p:nvPr/>
        </p:nvPicPr>
        <p:blipFill rotWithShape="1">
          <a:blip r:embed="rId2">
            <a:alphaModFix amt="41000"/>
          </a:blip>
          <a:srcRect l="9091" t="3462" b="19929"/>
          <a:stretch/>
        </p:blipFill>
        <p:spPr>
          <a:xfrm>
            <a:off x="20" y="8710"/>
            <a:ext cx="12191980" cy="6858000"/>
          </a:xfrm>
          <a:prstGeom prst="rect">
            <a:avLst/>
          </a:prstGeom>
        </p:spPr>
      </p:pic>
      <p:sp>
        <p:nvSpPr>
          <p:cNvPr id="5" name="ZoneTexte 4">
            <a:extLst>
              <a:ext uri="{FF2B5EF4-FFF2-40B4-BE49-F238E27FC236}">
                <a16:creationId xmlns:a16="http://schemas.microsoft.com/office/drawing/2014/main" id="{51C6BD6A-02DF-4921-CB7A-41DA4768DB53}"/>
              </a:ext>
            </a:extLst>
          </p:cNvPr>
          <p:cNvSpPr txBox="1"/>
          <p:nvPr/>
        </p:nvSpPr>
        <p:spPr>
          <a:xfrm>
            <a:off x="128016" y="345686"/>
            <a:ext cx="11969496" cy="707886"/>
          </a:xfrm>
          <a:prstGeom prst="rect">
            <a:avLst/>
          </a:prstGeom>
          <a:noFill/>
        </p:spPr>
        <p:txBody>
          <a:bodyPr wrap="square">
            <a:spAutoFit/>
          </a:bodyPr>
          <a:lstStyle/>
          <a:p>
            <a:pPr algn="ctr"/>
            <a:r>
              <a:rPr lang="en-US" sz="4000" dirty="0">
                <a:cs typeface="Calibri" panose="020F0502020204030204" pitchFamily="34" charset="0"/>
              </a:rPr>
              <a:t>Les autres éléments d’un profil</a:t>
            </a:r>
          </a:p>
        </p:txBody>
      </p:sp>
      <p:sp>
        <p:nvSpPr>
          <p:cNvPr id="2" name="ZoneTexte 1">
            <a:extLst>
              <a:ext uri="{FF2B5EF4-FFF2-40B4-BE49-F238E27FC236}">
                <a16:creationId xmlns:a16="http://schemas.microsoft.com/office/drawing/2014/main" id="{AC543692-F43A-7E08-68A9-92EC9BFF33B5}"/>
              </a:ext>
            </a:extLst>
          </p:cNvPr>
          <p:cNvSpPr txBox="1"/>
          <p:nvPr/>
        </p:nvSpPr>
        <p:spPr>
          <a:xfrm>
            <a:off x="128016" y="1399257"/>
            <a:ext cx="11969496" cy="2308324"/>
          </a:xfrm>
          <a:prstGeom prst="rect">
            <a:avLst/>
          </a:prstGeom>
          <a:noFill/>
        </p:spPr>
        <p:txBody>
          <a:bodyPr wrap="square">
            <a:spAutoFit/>
          </a:bodyPr>
          <a:lstStyle/>
          <a:p>
            <a:r>
              <a:rPr lang="fr-FR" dirty="0">
                <a:latin typeface="Calibri" panose="020F0502020204030204" pitchFamily="34" charset="0"/>
                <a:ea typeface="Calibri" panose="020F0502020204030204" pitchFamily="34" charset="0"/>
                <a:cs typeface="Calibri" panose="020F0502020204030204" pitchFamily="34" charset="0"/>
              </a:rPr>
              <a:t>En UML, un profil est une extension du méta-modèle qui permet d’ajouter des éléments spécifiques à un domaine ou à une plateforme particulière. Les principaux éléments d’un profil UML incluent :</a:t>
            </a:r>
            <a:endParaRPr lang="fr-GN" dirty="0">
              <a:latin typeface="Calibri" panose="020F0502020204030204" pitchFamily="34" charset="0"/>
              <a:ea typeface="Calibri" panose="020F0502020204030204" pitchFamily="34" charset="0"/>
              <a:cs typeface="Calibri" panose="020F0502020204030204" pitchFamily="34" charset="0"/>
            </a:endParaRPr>
          </a:p>
          <a:p>
            <a:pPr marL="285750" lvl="0" indent="-285750">
              <a:buFont typeface="Wingdings" panose="05000000000000000000" pitchFamily="2" charset="2"/>
              <a:buChar char="Ø"/>
            </a:pPr>
            <a:r>
              <a:rPr lang="fr-FR" dirty="0">
                <a:latin typeface="Calibri" panose="020F0502020204030204" pitchFamily="34" charset="0"/>
                <a:ea typeface="Calibri" panose="020F0502020204030204" pitchFamily="34" charset="0"/>
                <a:cs typeface="Calibri" panose="020F0502020204030204" pitchFamily="34" charset="0"/>
              </a:rPr>
              <a:t>Diagrammes de profils ;</a:t>
            </a:r>
            <a:endParaRPr lang="fr-GN" dirty="0">
              <a:latin typeface="Calibri" panose="020F0502020204030204" pitchFamily="34" charset="0"/>
              <a:ea typeface="Calibri" panose="020F0502020204030204" pitchFamily="34" charset="0"/>
              <a:cs typeface="Calibri" panose="020F0502020204030204" pitchFamily="34" charset="0"/>
            </a:endParaRPr>
          </a:p>
          <a:p>
            <a:pPr marL="285750" lvl="0" indent="-285750">
              <a:buFont typeface="Wingdings" panose="05000000000000000000" pitchFamily="2" charset="2"/>
              <a:buChar char="Ø"/>
            </a:pPr>
            <a:r>
              <a:rPr lang="fr-FR" dirty="0">
                <a:latin typeface="Calibri" panose="020F0502020204030204" pitchFamily="34" charset="0"/>
                <a:ea typeface="Calibri" panose="020F0502020204030204" pitchFamily="34" charset="0"/>
                <a:cs typeface="Calibri" panose="020F0502020204030204" pitchFamily="34" charset="0"/>
              </a:rPr>
              <a:t>Stéréotype ;</a:t>
            </a:r>
            <a:endParaRPr lang="fr-GN" dirty="0">
              <a:latin typeface="Calibri" panose="020F0502020204030204" pitchFamily="34" charset="0"/>
              <a:ea typeface="Calibri" panose="020F0502020204030204" pitchFamily="34" charset="0"/>
              <a:cs typeface="Calibri" panose="020F0502020204030204" pitchFamily="34" charset="0"/>
            </a:endParaRPr>
          </a:p>
          <a:p>
            <a:pPr marL="285750" lvl="0" indent="-285750">
              <a:buFont typeface="Wingdings" panose="05000000000000000000" pitchFamily="2" charset="2"/>
              <a:buChar char="Ø"/>
            </a:pPr>
            <a:r>
              <a:rPr lang="fr-FR" dirty="0">
                <a:latin typeface="Calibri" panose="020F0502020204030204" pitchFamily="34" charset="0"/>
                <a:ea typeface="Calibri" panose="020F0502020204030204" pitchFamily="34" charset="0"/>
                <a:cs typeface="Calibri" panose="020F0502020204030204" pitchFamily="34" charset="0"/>
              </a:rPr>
              <a:t>Types d’extension ;</a:t>
            </a:r>
            <a:endParaRPr lang="fr-GN" dirty="0">
              <a:latin typeface="Calibri" panose="020F0502020204030204" pitchFamily="34" charset="0"/>
              <a:ea typeface="Calibri" panose="020F0502020204030204" pitchFamily="34" charset="0"/>
              <a:cs typeface="Calibri" panose="020F0502020204030204" pitchFamily="34" charset="0"/>
            </a:endParaRPr>
          </a:p>
          <a:p>
            <a:pPr marL="285750" lvl="0" indent="-285750">
              <a:buFont typeface="Wingdings" panose="05000000000000000000" pitchFamily="2" charset="2"/>
              <a:buChar char="Ø"/>
            </a:pPr>
            <a:r>
              <a:rPr lang="fr-FR" dirty="0">
                <a:latin typeface="Calibri" panose="020F0502020204030204" pitchFamily="34" charset="0"/>
                <a:ea typeface="Calibri" panose="020F0502020204030204" pitchFamily="34" charset="0"/>
                <a:cs typeface="Calibri" panose="020F0502020204030204" pitchFamily="34" charset="0"/>
              </a:rPr>
              <a:t>Propriétés spécifiques au profil ;</a:t>
            </a:r>
            <a:endParaRPr lang="fr-GN" dirty="0">
              <a:latin typeface="Calibri" panose="020F0502020204030204" pitchFamily="34" charset="0"/>
              <a:ea typeface="Calibri" panose="020F0502020204030204" pitchFamily="34" charset="0"/>
              <a:cs typeface="Calibri" panose="020F0502020204030204" pitchFamily="34" charset="0"/>
            </a:endParaRPr>
          </a:p>
          <a:p>
            <a:pPr marL="285750" lvl="0" indent="-285750">
              <a:buFont typeface="Wingdings" panose="05000000000000000000" pitchFamily="2" charset="2"/>
              <a:buChar char="Ø"/>
            </a:pPr>
            <a:r>
              <a:rPr lang="fr-FR" dirty="0">
                <a:latin typeface="Calibri" panose="020F0502020204030204" pitchFamily="34" charset="0"/>
                <a:ea typeface="Calibri" panose="020F0502020204030204" pitchFamily="34" charset="0"/>
                <a:cs typeface="Calibri" panose="020F0502020204030204" pitchFamily="34" charset="0"/>
              </a:rPr>
              <a:t>Contraintes de profil ;</a:t>
            </a:r>
            <a:endParaRPr lang="fr-GN" dirty="0">
              <a:latin typeface="Calibri" panose="020F0502020204030204" pitchFamily="34" charset="0"/>
              <a:ea typeface="Calibri" panose="020F0502020204030204" pitchFamily="34" charset="0"/>
              <a:cs typeface="Calibri" panose="020F0502020204030204" pitchFamily="34" charset="0"/>
            </a:endParaRPr>
          </a:p>
          <a:p>
            <a:pPr marL="285750" lvl="0" indent="-285750">
              <a:buFont typeface="Wingdings" panose="05000000000000000000" pitchFamily="2" charset="2"/>
              <a:buChar char="Ø"/>
            </a:pPr>
            <a:r>
              <a:rPr lang="fr-FR" dirty="0">
                <a:latin typeface="Calibri" panose="020F0502020204030204" pitchFamily="34" charset="0"/>
                <a:ea typeface="Calibri" panose="020F0502020204030204" pitchFamily="34" charset="0"/>
                <a:cs typeface="Calibri" panose="020F0502020204030204" pitchFamily="34" charset="0"/>
              </a:rPr>
              <a:t>Définition de paquetage de profil ;</a:t>
            </a:r>
            <a:endParaRPr lang="fr-GN"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97385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DVSHAPEID" val="HAGzTPKJNXuuOK4v20iPS7"/>
</p:tagLst>
</file>

<file path=ppt/tags/tag2.xml><?xml version="1.0" encoding="utf-8"?>
<p:tagLst xmlns:a="http://schemas.openxmlformats.org/drawingml/2006/main" xmlns:r="http://schemas.openxmlformats.org/officeDocument/2006/relationships" xmlns:p="http://schemas.openxmlformats.org/presentationml/2006/main">
  <p:tag name="DVSHAPEID" val="HAGzTPKJNXuuOK4v20iPS7"/>
</p:tagLst>
</file>

<file path=ppt/theme/theme1.xml><?xml version="1.0" encoding="utf-8"?>
<a:theme xmlns:a="http://schemas.openxmlformats.org/drawingml/2006/main" name="Profondeur">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76CE1C2-24FF-4125-B61C-AD39973FCD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Depth design</Template>
  <TotalTime>792</TotalTime>
  <Words>2143</Words>
  <Application>Microsoft Office PowerPoint</Application>
  <PresentationFormat>Grand écran</PresentationFormat>
  <Paragraphs>119</Paragraphs>
  <Slides>18</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18</vt:i4>
      </vt:variant>
    </vt:vector>
  </HeadingPairs>
  <TitlesOfParts>
    <vt:vector size="24" baseType="lpstr">
      <vt:lpstr>Arial</vt:lpstr>
      <vt:lpstr>Calibri</vt:lpstr>
      <vt:lpstr>Corbel</vt:lpstr>
      <vt:lpstr>Symbol</vt:lpstr>
      <vt:lpstr>Wingdings</vt:lpstr>
      <vt:lpstr>Profondeur</vt:lpstr>
      <vt:lpstr>Présentation PowerPoint</vt:lpstr>
      <vt:lpstr>CHAPITRE   X</vt:lpstr>
      <vt:lpstr>Métamodélisation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CHAPITRE X</dc:title>
  <dc:creator>Ismael Sano</dc:creator>
  <cp:lastModifiedBy>Ismael Sano</cp:lastModifiedBy>
  <cp:revision>11</cp:revision>
  <dcterms:created xsi:type="dcterms:W3CDTF">2023-12-01T09:46:11Z</dcterms:created>
  <dcterms:modified xsi:type="dcterms:W3CDTF">2023-12-04T14:51:51Z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